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313" r:id="rId2"/>
    <p:sldId id="2147470323" r:id="rId3"/>
    <p:sldId id="558" r:id="rId4"/>
    <p:sldId id="2147470304" r:id="rId5"/>
    <p:sldId id="2147470305" r:id="rId6"/>
    <p:sldId id="2147470285" r:id="rId7"/>
    <p:sldId id="2147470472" r:id="rId8"/>
    <p:sldId id="2147470228" r:id="rId9"/>
    <p:sldId id="2147470250" r:id="rId10"/>
    <p:sldId id="2147470512" r:id="rId11"/>
    <p:sldId id="2147470287" r:id="rId12"/>
    <p:sldId id="2147470514" r:id="rId13"/>
    <p:sldId id="2147470460" r:id="rId14"/>
    <p:sldId id="2147470261" r:id="rId15"/>
    <p:sldId id="2147470355" r:id="rId16"/>
    <p:sldId id="2147470473" r:id="rId17"/>
    <p:sldId id="2147470233" r:id="rId18"/>
    <p:sldId id="2147470276" r:id="rId19"/>
    <p:sldId id="2147470515" r:id="rId20"/>
    <p:sldId id="2147470516" r:id="rId21"/>
    <p:sldId id="2147470369" r:id="rId22"/>
    <p:sldId id="214747051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BF3B"/>
    <a:srgbClr val="A4A4A4"/>
    <a:srgbClr val="3A454B"/>
    <a:srgbClr val="39454A"/>
    <a:srgbClr val="102033"/>
    <a:srgbClr val="1020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388"/>
    <p:restoredTop sz="80000"/>
  </p:normalViewPr>
  <p:slideViewPr>
    <p:cSldViewPr snapToGrid="0">
      <p:cViewPr varScale="1">
        <p:scale>
          <a:sx n="95" d="100"/>
          <a:sy n="95" d="100"/>
        </p:scale>
        <p:origin x="192"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5184CC-CC2E-4740-ACA8-A0AF15F909AF}" type="datetimeFigureOut">
              <a:rPr lang="en-US" smtClean="0"/>
              <a:t>6/26/24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CDBE5A-FA28-4C42-BF8F-569A565B9090}" type="slidenum">
              <a:rPr lang="en-US" smtClean="0"/>
              <a:t>‹#›</a:t>
            </a:fld>
            <a:endParaRPr lang="en-US"/>
          </a:p>
        </p:txBody>
      </p:sp>
    </p:spTree>
    <p:extLst>
      <p:ext uri="{BB962C8B-B14F-4D97-AF65-F5344CB8AC3E}">
        <p14:creationId xmlns:p14="http://schemas.microsoft.com/office/powerpoint/2010/main" val="2183167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CDBE5A-FA28-4C42-BF8F-569A565B9090}" type="slidenum">
              <a:rPr lang="en-US" smtClean="0"/>
              <a:t>1</a:t>
            </a:fld>
            <a:endParaRPr lang="en-US"/>
          </a:p>
        </p:txBody>
      </p:sp>
    </p:spTree>
    <p:extLst>
      <p:ext uri="{BB962C8B-B14F-4D97-AF65-F5344CB8AC3E}">
        <p14:creationId xmlns:p14="http://schemas.microsoft.com/office/powerpoint/2010/main" val="2409735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eight, but will be giving </a:t>
            </a:r>
            <a:r>
              <a:rPr lang="en-US"/>
              <a:t>you only four</a:t>
            </a:r>
          </a:p>
        </p:txBody>
      </p:sp>
      <p:sp>
        <p:nvSpPr>
          <p:cNvPr id="4" name="Slide Number Placeholder 3"/>
          <p:cNvSpPr>
            <a:spLocks noGrp="1"/>
          </p:cNvSpPr>
          <p:nvPr>
            <p:ph type="sldNum" sz="quarter" idx="5"/>
          </p:nvPr>
        </p:nvSpPr>
        <p:spPr/>
        <p:txBody>
          <a:bodyPr/>
          <a:lstStyle/>
          <a:p>
            <a:fld id="{1ECDBE5A-FA28-4C42-BF8F-569A565B9090}" type="slidenum">
              <a:rPr lang="en-US" smtClean="0"/>
              <a:t>15</a:t>
            </a:fld>
            <a:endParaRPr lang="en-US"/>
          </a:p>
        </p:txBody>
      </p:sp>
    </p:spTree>
    <p:extLst>
      <p:ext uri="{BB962C8B-B14F-4D97-AF65-F5344CB8AC3E}">
        <p14:creationId xmlns:p14="http://schemas.microsoft.com/office/powerpoint/2010/main" val="1370602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2603A-9F24-7BFB-BD25-16ED22CB8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FF7213-5E1E-B47D-344C-4AD12DB77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2DE04F-1CBB-CB3C-6996-48381B58EF4B}"/>
              </a:ext>
            </a:extLst>
          </p:cNvPr>
          <p:cNvSpPr>
            <a:spLocks noGrp="1"/>
          </p:cNvSpPr>
          <p:nvPr>
            <p:ph type="body" idx="1"/>
          </p:nvPr>
        </p:nvSpPr>
        <p:spPr/>
        <p:txBody>
          <a:bodyPr/>
          <a:lstStyle/>
          <a:p>
            <a:r>
              <a:rPr lang="en-US" b="1" dirty="0"/>
              <a:t>Life breath</a:t>
            </a:r>
          </a:p>
          <a:p>
            <a:r>
              <a:rPr lang="en-US" b="1" dirty="0"/>
              <a:t>More reactive than proactive</a:t>
            </a:r>
          </a:p>
          <a:p>
            <a:r>
              <a:rPr lang="en-US" b="1" dirty="0"/>
              <a:t>TE struggling everywhere – Not just about money</a:t>
            </a:r>
          </a:p>
          <a:p>
            <a:r>
              <a:rPr lang="en-US" b="1" dirty="0"/>
              <a:t>Innovation</a:t>
            </a:r>
          </a:p>
        </p:txBody>
      </p:sp>
      <p:sp>
        <p:nvSpPr>
          <p:cNvPr id="4" name="Slide Number Placeholder 3">
            <a:extLst>
              <a:ext uri="{FF2B5EF4-FFF2-40B4-BE49-F238E27FC236}">
                <a16:creationId xmlns:a16="http://schemas.microsoft.com/office/drawing/2014/main" id="{E9EC70E3-0C15-16C7-BDA1-07DACA8C7642}"/>
              </a:ext>
            </a:extLst>
          </p:cNvPr>
          <p:cNvSpPr>
            <a:spLocks noGrp="1"/>
          </p:cNvSpPr>
          <p:nvPr>
            <p:ph type="sldNum" sz="quarter" idx="5"/>
          </p:nvPr>
        </p:nvSpPr>
        <p:spPr/>
        <p:txBody>
          <a:bodyPr/>
          <a:lstStyle/>
          <a:p>
            <a:fld id="{1ECDBE5A-FA28-4C42-BF8F-569A565B9090}" type="slidenum">
              <a:rPr lang="en-US" smtClean="0"/>
              <a:t>16</a:t>
            </a:fld>
            <a:endParaRPr lang="en-US"/>
          </a:p>
        </p:txBody>
      </p:sp>
    </p:spTree>
    <p:extLst>
      <p:ext uri="{BB962C8B-B14F-4D97-AF65-F5344CB8AC3E}">
        <p14:creationId xmlns:p14="http://schemas.microsoft.com/office/powerpoint/2010/main" val="3388783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just about QA and accreditation</a:t>
            </a:r>
          </a:p>
          <a:p>
            <a:r>
              <a:rPr lang="en-US" dirty="0"/>
              <a:t>Are you really doing what you think you’re doing??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 Character, Craft, re Continuity,  Community, </a:t>
            </a:r>
          </a:p>
          <a:p>
            <a:endParaRPr lang="en-US" dirty="0"/>
          </a:p>
        </p:txBody>
      </p:sp>
      <p:sp>
        <p:nvSpPr>
          <p:cNvPr id="4" name="Slide Number Placeholder 3"/>
          <p:cNvSpPr>
            <a:spLocks noGrp="1"/>
          </p:cNvSpPr>
          <p:nvPr>
            <p:ph type="sldNum" sz="quarter" idx="5"/>
          </p:nvPr>
        </p:nvSpPr>
        <p:spPr/>
        <p:txBody>
          <a:bodyPr/>
          <a:lstStyle/>
          <a:p>
            <a:fld id="{1ECDBE5A-FA28-4C42-BF8F-569A565B9090}" type="slidenum">
              <a:rPr lang="en-US" smtClean="0"/>
              <a:t>17</a:t>
            </a:fld>
            <a:endParaRPr lang="en-US"/>
          </a:p>
        </p:txBody>
      </p:sp>
    </p:spTree>
    <p:extLst>
      <p:ext uri="{BB962C8B-B14F-4D97-AF65-F5344CB8AC3E}">
        <p14:creationId xmlns:p14="http://schemas.microsoft.com/office/powerpoint/2010/main" val="2858077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272F8-60C9-7AEB-9E8E-1F6D803D6A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C6893A-A4A1-78C6-83C7-E5814DB78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10BF2D-A2C2-33AC-9B5F-3BD177A113A6}"/>
              </a:ext>
            </a:extLst>
          </p:cNvPr>
          <p:cNvSpPr>
            <a:spLocks noGrp="1"/>
          </p:cNvSpPr>
          <p:nvPr>
            <p:ph type="body" idx="1"/>
          </p:nvPr>
        </p:nvSpPr>
        <p:spPr/>
        <p:txBody>
          <a:bodyPr/>
          <a:lstStyle/>
          <a:p>
            <a:r>
              <a:rPr lang="en-US" sz="1200" dirty="0">
                <a:solidFill>
                  <a:schemeClr val="bg1">
                    <a:lumMod val="85000"/>
                  </a:schemeClr>
                </a:solidFill>
                <a:effectLst/>
                <a:ea typeface="Calibri" panose="020F0502020204030204" pitchFamily="34" charset="0"/>
                <a:cs typeface="Times New Roman" panose="02020603050405020304" pitchFamily="18" charset="0"/>
              </a:rPr>
              <a:t>P</a:t>
            </a:r>
            <a:r>
              <a:rPr lang="en-GB" sz="1200" dirty="0" err="1">
                <a:solidFill>
                  <a:schemeClr val="bg1">
                    <a:lumMod val="85000"/>
                  </a:schemeClr>
                </a:solidFill>
                <a:effectLst/>
                <a:ea typeface="Calibri" panose="020F0502020204030204" pitchFamily="34" charset="0"/>
                <a:cs typeface="Times New Roman" panose="02020603050405020304" pitchFamily="18" charset="0"/>
              </a:rPr>
              <a:t>rogrammes</a:t>
            </a:r>
            <a:r>
              <a:rPr lang="en-GB" sz="1200" dirty="0">
                <a:solidFill>
                  <a:schemeClr val="bg1">
                    <a:lumMod val="85000"/>
                  </a:schemeClr>
                </a:solidFill>
                <a:effectLst/>
                <a:ea typeface="Calibri" panose="020F0502020204030204" pitchFamily="34" charset="0"/>
                <a:cs typeface="Times New Roman" panose="02020603050405020304" pitchFamily="18" charset="0"/>
              </a:rPr>
              <a:t> and institutions of theological education as well as</a:t>
            </a:r>
            <a:r>
              <a:rPr lang="en-US" sz="1200" dirty="0">
                <a:solidFill>
                  <a:schemeClr val="bg1">
                    <a:lumMod val="85000"/>
                  </a:schemeClr>
                </a:solidFill>
                <a:effectLst/>
                <a:ea typeface="Calibri" panose="020F0502020204030204" pitchFamily="34" charset="0"/>
                <a:cs typeface="Times New Roman" panose="02020603050405020304" pitchFamily="18" charset="0"/>
              </a:rPr>
              <a:t> the church are challenged to take concrete measures to bridge the gap between church and academy.</a:t>
            </a:r>
          </a:p>
          <a:p>
            <a:endParaRPr lang="en-US" sz="1200" dirty="0">
              <a:solidFill>
                <a:schemeClr val="bg1">
                  <a:lumMod val="85000"/>
                </a:schemeClr>
              </a:solidFill>
              <a:effectLst/>
              <a:ea typeface="Calibri" panose="020F0502020204030204" pitchFamily="34" charset="0"/>
              <a:cs typeface="Times New Roman" panose="02020603050405020304" pitchFamily="18" charset="0"/>
            </a:endParaRPr>
          </a:p>
          <a:p>
            <a:r>
              <a:rPr lang="en-US" sz="1200" b="1" dirty="0">
                <a:solidFill>
                  <a:schemeClr val="bg1">
                    <a:lumMod val="85000"/>
                  </a:schemeClr>
                </a:solidFill>
                <a:effectLst/>
                <a:ea typeface="Calibri" panose="020F0502020204030204" pitchFamily="34" charset="0"/>
                <a:cs typeface="Times New Roman" panose="02020603050405020304" pitchFamily="18" charset="0"/>
              </a:rPr>
              <a:t>Speak about Impact!!!!!</a:t>
            </a:r>
          </a:p>
          <a:p>
            <a:endParaRPr lang="en-US" sz="1200" dirty="0">
              <a:solidFill>
                <a:schemeClr val="bg1">
                  <a:lumMod val="85000"/>
                </a:schemeClr>
              </a:solidFill>
              <a:effectLst/>
              <a:ea typeface="Calibri" panose="020F0502020204030204" pitchFamily="34" charset="0"/>
              <a:cs typeface="Times New Roman" panose="02020603050405020304" pitchFamily="18" charset="0"/>
            </a:endParaRPr>
          </a:p>
          <a:p>
            <a:r>
              <a:rPr lang="en-US" sz="1200" dirty="0">
                <a:solidFill>
                  <a:schemeClr val="bg1">
                    <a:lumMod val="85000"/>
                  </a:schemeClr>
                </a:solidFill>
                <a:effectLst/>
                <a:ea typeface="Calibri" panose="020F0502020204030204" pitchFamily="34" charset="0"/>
                <a:cs typeface="Times New Roman" panose="02020603050405020304" pitchFamily="18" charset="0"/>
              </a:rPr>
              <a:t>Voices represent Current Realities and Future Troubles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B5F2C"/>
                </a:solidFill>
                <a:effectLst/>
              </a:rPr>
              <a:t>MC is a new voice!! </a:t>
            </a:r>
            <a:endParaRPr lang="en-US" sz="1200" dirty="0">
              <a:solidFill>
                <a:schemeClr val="bg1">
                  <a:lumMod val="85000"/>
                </a:schemeClr>
              </a:solidFill>
              <a:effectLst/>
              <a:ea typeface="Calibri" panose="020F0502020204030204" pitchFamily="34" charset="0"/>
              <a:cs typeface="Times New Roman" panose="02020603050405020304" pitchFamily="18" charset="0"/>
            </a:endParaRPr>
          </a:p>
          <a:p>
            <a:r>
              <a:rPr lang="en-US" sz="1200" dirty="0">
                <a:solidFill>
                  <a:schemeClr val="bg1">
                    <a:lumMod val="85000"/>
                  </a:schemeClr>
                </a:solidFill>
                <a:effectLst/>
                <a:ea typeface="Calibri" panose="020F0502020204030204" pitchFamily="34" charset="0"/>
                <a:cs typeface="Times New Roman" panose="02020603050405020304" pitchFamily="18" charset="0"/>
              </a:rPr>
              <a:t>Orality 80% oral learners</a:t>
            </a:r>
          </a:p>
          <a:p>
            <a:r>
              <a:rPr lang="en-US" sz="1200" dirty="0">
                <a:solidFill>
                  <a:schemeClr val="bg1">
                    <a:lumMod val="85000"/>
                  </a:schemeClr>
                </a:solidFill>
                <a:effectLst/>
                <a:ea typeface="Calibri" panose="020F0502020204030204" pitchFamily="34" charset="0"/>
                <a:cs typeface="Times New Roman" panose="02020603050405020304" pitchFamily="18" charset="0"/>
              </a:rPr>
              <a:t>Women</a:t>
            </a:r>
          </a:p>
          <a:p>
            <a:r>
              <a:rPr lang="en-US" sz="1200" dirty="0">
                <a:solidFill>
                  <a:schemeClr val="bg1">
                    <a:lumMod val="85000"/>
                  </a:schemeClr>
                </a:solidFill>
                <a:effectLst/>
                <a:ea typeface="Calibri" panose="020F0502020204030204" pitchFamily="34" charset="0"/>
                <a:cs typeface="Times New Roman" panose="02020603050405020304" pitchFamily="18" charset="0"/>
              </a:rPr>
              <a:t>Migration &amp; Diaspora</a:t>
            </a:r>
          </a:p>
          <a:p>
            <a:r>
              <a:rPr lang="en-US" sz="1200" dirty="0">
                <a:solidFill>
                  <a:schemeClr val="bg1">
                    <a:lumMod val="85000"/>
                  </a:schemeClr>
                </a:solidFill>
                <a:effectLst/>
                <a:ea typeface="Calibri" panose="020F0502020204030204" pitchFamily="34" charset="0"/>
                <a:cs typeface="Times New Roman" panose="02020603050405020304" pitchFamily="18" charset="0"/>
              </a:rPr>
              <a:t>PR</a:t>
            </a:r>
          </a:p>
          <a:p>
            <a:r>
              <a:rPr lang="en-US" sz="1200" dirty="0">
                <a:solidFill>
                  <a:schemeClr val="bg1">
                    <a:lumMod val="85000"/>
                  </a:schemeClr>
                </a:solidFill>
                <a:effectLst/>
                <a:ea typeface="Calibri" panose="020F0502020204030204" pitchFamily="34" charset="0"/>
                <a:cs typeface="Times New Roman" panose="02020603050405020304" pitchFamily="18" charset="0"/>
              </a:rPr>
              <a:t>Social Issues</a:t>
            </a:r>
          </a:p>
          <a:p>
            <a:r>
              <a:rPr lang="en-US" sz="1200" dirty="0">
                <a:solidFill>
                  <a:schemeClr val="bg1">
                    <a:lumMod val="85000"/>
                  </a:schemeClr>
                </a:solidFill>
                <a:effectLst/>
                <a:ea typeface="Calibri" panose="020F0502020204030204" pitchFamily="34" charset="0"/>
                <a:cs typeface="Times New Roman" panose="02020603050405020304" pitchFamily="18" charset="0"/>
              </a:rPr>
              <a:t>Family</a:t>
            </a:r>
          </a:p>
          <a:p>
            <a:r>
              <a:rPr lang="en-US" sz="1200" dirty="0">
                <a:solidFill>
                  <a:schemeClr val="bg1">
                    <a:lumMod val="85000"/>
                  </a:schemeClr>
                </a:solidFill>
                <a:effectLst/>
                <a:ea typeface="Calibri" panose="020F0502020204030204" pitchFamily="34" charset="0"/>
                <a:cs typeface="Times New Roman" panose="02020603050405020304" pitchFamily="18" charset="0"/>
              </a:rPr>
              <a:t>Missionary Training</a:t>
            </a:r>
          </a:p>
          <a:p>
            <a:endParaRPr lang="en-US" dirty="0"/>
          </a:p>
        </p:txBody>
      </p:sp>
      <p:sp>
        <p:nvSpPr>
          <p:cNvPr id="4" name="Slide Number Placeholder 3">
            <a:extLst>
              <a:ext uri="{FF2B5EF4-FFF2-40B4-BE49-F238E27FC236}">
                <a16:creationId xmlns:a16="http://schemas.microsoft.com/office/drawing/2014/main" id="{96941BC4-9C43-CC80-0CF6-9ADC14122091}"/>
              </a:ext>
            </a:extLst>
          </p:cNvPr>
          <p:cNvSpPr>
            <a:spLocks noGrp="1"/>
          </p:cNvSpPr>
          <p:nvPr>
            <p:ph type="sldNum" sz="quarter" idx="5"/>
          </p:nvPr>
        </p:nvSpPr>
        <p:spPr/>
        <p:txBody>
          <a:bodyPr/>
          <a:lstStyle/>
          <a:p>
            <a:fld id="{1ECDBE5A-FA28-4C42-BF8F-569A565B9090}" type="slidenum">
              <a:rPr lang="en-US" smtClean="0"/>
              <a:t>18</a:t>
            </a:fld>
            <a:endParaRPr lang="en-US"/>
          </a:p>
        </p:txBody>
      </p:sp>
    </p:spTree>
    <p:extLst>
      <p:ext uri="{BB962C8B-B14F-4D97-AF65-F5344CB8AC3E}">
        <p14:creationId xmlns:p14="http://schemas.microsoft.com/office/powerpoint/2010/main" val="4194048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2603A-9F24-7BFB-BD25-16ED22CB8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FF7213-5E1E-B47D-344C-4AD12DB77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2DE04F-1CBB-CB3C-6996-48381B58EF4B}"/>
              </a:ext>
            </a:extLst>
          </p:cNvPr>
          <p:cNvSpPr>
            <a:spLocks noGrp="1"/>
          </p:cNvSpPr>
          <p:nvPr>
            <p:ph type="body" idx="1"/>
          </p:nvPr>
        </p:nvSpPr>
        <p:spPr/>
        <p:txBody>
          <a:bodyPr/>
          <a:lstStyle/>
          <a:p>
            <a:r>
              <a:rPr lang="en-US" b="1" dirty="0"/>
              <a:t>Life breath</a:t>
            </a:r>
          </a:p>
          <a:p>
            <a:r>
              <a:rPr lang="en-US" b="1" dirty="0"/>
              <a:t>More reactive than proactive</a:t>
            </a:r>
          </a:p>
          <a:p>
            <a:r>
              <a:rPr lang="en-US" b="1" dirty="0"/>
              <a:t>TE struggling everywhere – Not just about money</a:t>
            </a:r>
          </a:p>
          <a:p>
            <a:r>
              <a:rPr lang="en-US" b="1" dirty="0"/>
              <a:t>Innovation</a:t>
            </a:r>
          </a:p>
        </p:txBody>
      </p:sp>
      <p:sp>
        <p:nvSpPr>
          <p:cNvPr id="4" name="Slide Number Placeholder 3">
            <a:extLst>
              <a:ext uri="{FF2B5EF4-FFF2-40B4-BE49-F238E27FC236}">
                <a16:creationId xmlns:a16="http://schemas.microsoft.com/office/drawing/2014/main" id="{E9EC70E3-0C15-16C7-BDA1-07DACA8C7642}"/>
              </a:ext>
            </a:extLst>
          </p:cNvPr>
          <p:cNvSpPr>
            <a:spLocks noGrp="1"/>
          </p:cNvSpPr>
          <p:nvPr>
            <p:ph type="sldNum" sz="quarter" idx="5"/>
          </p:nvPr>
        </p:nvSpPr>
        <p:spPr/>
        <p:txBody>
          <a:bodyPr/>
          <a:lstStyle/>
          <a:p>
            <a:fld id="{1ECDBE5A-FA28-4C42-BF8F-569A565B9090}" type="slidenum">
              <a:rPr lang="en-US" smtClean="0"/>
              <a:t>19</a:t>
            </a:fld>
            <a:endParaRPr lang="en-US"/>
          </a:p>
        </p:txBody>
      </p:sp>
    </p:spTree>
    <p:extLst>
      <p:ext uri="{BB962C8B-B14F-4D97-AF65-F5344CB8AC3E}">
        <p14:creationId xmlns:p14="http://schemas.microsoft.com/office/powerpoint/2010/main" val="4142394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2603A-9F24-7BFB-BD25-16ED22CB8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FF7213-5E1E-B47D-344C-4AD12DB77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2DE04F-1CBB-CB3C-6996-48381B58EF4B}"/>
              </a:ext>
            </a:extLst>
          </p:cNvPr>
          <p:cNvSpPr>
            <a:spLocks noGrp="1"/>
          </p:cNvSpPr>
          <p:nvPr>
            <p:ph type="body" idx="1"/>
          </p:nvPr>
        </p:nvSpPr>
        <p:spPr/>
        <p:txBody>
          <a:bodyPr/>
          <a:lstStyle/>
          <a:p>
            <a:r>
              <a:rPr lang="en-US" b="1" dirty="0"/>
              <a:t>Life breath</a:t>
            </a:r>
          </a:p>
          <a:p>
            <a:r>
              <a:rPr lang="en-US" b="1" dirty="0"/>
              <a:t>More reactive than proactive</a:t>
            </a:r>
          </a:p>
          <a:p>
            <a:r>
              <a:rPr lang="en-US" b="1" dirty="0"/>
              <a:t>TE struggling everywhere – Not just about money</a:t>
            </a:r>
          </a:p>
          <a:p>
            <a:r>
              <a:rPr lang="en-US" b="1" dirty="0"/>
              <a:t>Innovation</a:t>
            </a:r>
          </a:p>
        </p:txBody>
      </p:sp>
      <p:sp>
        <p:nvSpPr>
          <p:cNvPr id="4" name="Slide Number Placeholder 3">
            <a:extLst>
              <a:ext uri="{FF2B5EF4-FFF2-40B4-BE49-F238E27FC236}">
                <a16:creationId xmlns:a16="http://schemas.microsoft.com/office/drawing/2014/main" id="{E9EC70E3-0C15-16C7-BDA1-07DACA8C7642}"/>
              </a:ext>
            </a:extLst>
          </p:cNvPr>
          <p:cNvSpPr>
            <a:spLocks noGrp="1"/>
          </p:cNvSpPr>
          <p:nvPr>
            <p:ph type="sldNum" sz="quarter" idx="5"/>
          </p:nvPr>
        </p:nvSpPr>
        <p:spPr/>
        <p:txBody>
          <a:bodyPr/>
          <a:lstStyle/>
          <a:p>
            <a:fld id="{1ECDBE5A-FA28-4C42-BF8F-569A565B9090}" type="slidenum">
              <a:rPr lang="en-US" smtClean="0"/>
              <a:t>20</a:t>
            </a:fld>
            <a:endParaRPr lang="en-US"/>
          </a:p>
        </p:txBody>
      </p:sp>
    </p:spTree>
    <p:extLst>
      <p:ext uri="{BB962C8B-B14F-4D97-AF65-F5344CB8AC3E}">
        <p14:creationId xmlns:p14="http://schemas.microsoft.com/office/powerpoint/2010/main" val="533004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2D81AC-DC36-0648-AB27-D93AC4679733}" type="slidenum">
              <a:rPr lang="en-US" smtClean="0"/>
              <a:t>21</a:t>
            </a:fld>
            <a:endParaRPr lang="en-US"/>
          </a:p>
        </p:txBody>
      </p:sp>
    </p:spTree>
    <p:extLst>
      <p:ext uri="{BB962C8B-B14F-4D97-AF65-F5344CB8AC3E}">
        <p14:creationId xmlns:p14="http://schemas.microsoft.com/office/powerpoint/2010/main" val="2105060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272F8-60C9-7AEB-9E8E-1F6D803D6A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C6893A-A4A1-78C6-83C7-E5814DB78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10BF2D-A2C2-33AC-9B5F-3BD177A113A6}"/>
              </a:ext>
            </a:extLst>
          </p:cNvPr>
          <p:cNvSpPr>
            <a:spLocks noGrp="1"/>
          </p:cNvSpPr>
          <p:nvPr>
            <p:ph type="body" idx="1"/>
          </p:nvPr>
        </p:nvSpPr>
        <p:spPr/>
        <p:txBody>
          <a:bodyPr/>
          <a:lstStyle/>
          <a:p>
            <a:r>
              <a:rPr lang="en-US" sz="1200" dirty="0">
                <a:solidFill>
                  <a:schemeClr val="bg1">
                    <a:lumMod val="85000"/>
                  </a:schemeClr>
                </a:solidFill>
                <a:effectLst/>
                <a:ea typeface="Calibri" panose="020F0502020204030204" pitchFamily="34" charset="0"/>
                <a:cs typeface="Times New Roman" panose="02020603050405020304" pitchFamily="18" charset="0"/>
              </a:rPr>
              <a:t>P</a:t>
            </a:r>
            <a:r>
              <a:rPr lang="en-GB" sz="1200" dirty="0" err="1">
                <a:solidFill>
                  <a:schemeClr val="bg1">
                    <a:lumMod val="85000"/>
                  </a:schemeClr>
                </a:solidFill>
                <a:effectLst/>
                <a:ea typeface="Calibri" panose="020F0502020204030204" pitchFamily="34" charset="0"/>
                <a:cs typeface="Times New Roman" panose="02020603050405020304" pitchFamily="18" charset="0"/>
              </a:rPr>
              <a:t>rogrammes</a:t>
            </a:r>
            <a:r>
              <a:rPr lang="en-GB" sz="1200" dirty="0">
                <a:solidFill>
                  <a:schemeClr val="bg1">
                    <a:lumMod val="85000"/>
                  </a:schemeClr>
                </a:solidFill>
                <a:effectLst/>
                <a:ea typeface="Calibri" panose="020F0502020204030204" pitchFamily="34" charset="0"/>
                <a:cs typeface="Times New Roman" panose="02020603050405020304" pitchFamily="18" charset="0"/>
              </a:rPr>
              <a:t> and institutions of theological education as well as</a:t>
            </a:r>
            <a:r>
              <a:rPr lang="en-US" sz="1200" dirty="0">
                <a:solidFill>
                  <a:schemeClr val="bg1">
                    <a:lumMod val="85000"/>
                  </a:schemeClr>
                </a:solidFill>
                <a:effectLst/>
                <a:ea typeface="Calibri" panose="020F0502020204030204" pitchFamily="34" charset="0"/>
                <a:cs typeface="Times New Roman" panose="02020603050405020304" pitchFamily="18" charset="0"/>
              </a:rPr>
              <a:t> the church are challenged to take concrete measures to bridge the gap between church and academy.</a:t>
            </a:r>
          </a:p>
          <a:p>
            <a:endParaRPr lang="en-US" sz="1200" dirty="0">
              <a:solidFill>
                <a:schemeClr val="bg1">
                  <a:lumMod val="85000"/>
                </a:schemeClr>
              </a:solidFill>
              <a:effectLst/>
              <a:ea typeface="Calibri" panose="020F0502020204030204" pitchFamily="34" charset="0"/>
              <a:cs typeface="Times New Roman" panose="02020603050405020304" pitchFamily="18" charset="0"/>
            </a:endParaRPr>
          </a:p>
          <a:p>
            <a:r>
              <a:rPr lang="en-US" sz="1200" b="1" dirty="0">
                <a:solidFill>
                  <a:schemeClr val="bg1">
                    <a:lumMod val="85000"/>
                  </a:schemeClr>
                </a:solidFill>
                <a:effectLst/>
                <a:ea typeface="Calibri" panose="020F0502020204030204" pitchFamily="34" charset="0"/>
                <a:cs typeface="Times New Roman" panose="02020603050405020304" pitchFamily="18" charset="0"/>
              </a:rPr>
              <a:t>Speak about Impact!!!!!</a:t>
            </a:r>
          </a:p>
          <a:p>
            <a:endParaRPr lang="en-US" sz="1200" dirty="0">
              <a:solidFill>
                <a:schemeClr val="bg1">
                  <a:lumMod val="85000"/>
                </a:schemeClr>
              </a:solidFill>
              <a:effectLst/>
              <a:ea typeface="Calibri" panose="020F0502020204030204" pitchFamily="34" charset="0"/>
              <a:cs typeface="Times New Roman" panose="02020603050405020304" pitchFamily="18" charset="0"/>
            </a:endParaRPr>
          </a:p>
          <a:p>
            <a:r>
              <a:rPr lang="en-US" sz="1200" dirty="0">
                <a:solidFill>
                  <a:schemeClr val="bg1">
                    <a:lumMod val="85000"/>
                  </a:schemeClr>
                </a:solidFill>
                <a:effectLst/>
                <a:ea typeface="Calibri" panose="020F0502020204030204" pitchFamily="34" charset="0"/>
                <a:cs typeface="Times New Roman" panose="02020603050405020304" pitchFamily="18" charset="0"/>
              </a:rPr>
              <a:t>Voices represent Current Realities and Future Troubles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B5F2C"/>
                </a:solidFill>
                <a:effectLst/>
              </a:rPr>
              <a:t>MC is a new voice!! </a:t>
            </a:r>
            <a:endParaRPr lang="en-US" sz="1200" dirty="0">
              <a:solidFill>
                <a:schemeClr val="bg1">
                  <a:lumMod val="85000"/>
                </a:schemeClr>
              </a:solidFill>
              <a:effectLst/>
              <a:ea typeface="Calibri" panose="020F0502020204030204" pitchFamily="34" charset="0"/>
              <a:cs typeface="Times New Roman" panose="02020603050405020304" pitchFamily="18" charset="0"/>
            </a:endParaRPr>
          </a:p>
          <a:p>
            <a:r>
              <a:rPr lang="en-US" sz="1200" dirty="0">
                <a:solidFill>
                  <a:schemeClr val="bg1">
                    <a:lumMod val="85000"/>
                  </a:schemeClr>
                </a:solidFill>
                <a:effectLst/>
                <a:ea typeface="Calibri" panose="020F0502020204030204" pitchFamily="34" charset="0"/>
                <a:cs typeface="Times New Roman" panose="02020603050405020304" pitchFamily="18" charset="0"/>
              </a:rPr>
              <a:t>Orality 80% oral learners</a:t>
            </a:r>
          </a:p>
          <a:p>
            <a:r>
              <a:rPr lang="en-US" sz="1200" dirty="0">
                <a:solidFill>
                  <a:schemeClr val="bg1">
                    <a:lumMod val="85000"/>
                  </a:schemeClr>
                </a:solidFill>
                <a:effectLst/>
                <a:ea typeface="Calibri" panose="020F0502020204030204" pitchFamily="34" charset="0"/>
                <a:cs typeface="Times New Roman" panose="02020603050405020304" pitchFamily="18" charset="0"/>
              </a:rPr>
              <a:t>Women</a:t>
            </a:r>
          </a:p>
          <a:p>
            <a:r>
              <a:rPr lang="en-US" sz="1200" dirty="0">
                <a:solidFill>
                  <a:schemeClr val="bg1">
                    <a:lumMod val="85000"/>
                  </a:schemeClr>
                </a:solidFill>
                <a:effectLst/>
                <a:ea typeface="Calibri" panose="020F0502020204030204" pitchFamily="34" charset="0"/>
                <a:cs typeface="Times New Roman" panose="02020603050405020304" pitchFamily="18" charset="0"/>
              </a:rPr>
              <a:t>Migration &amp; Diaspora</a:t>
            </a:r>
          </a:p>
          <a:p>
            <a:r>
              <a:rPr lang="en-US" sz="1200" dirty="0">
                <a:solidFill>
                  <a:schemeClr val="bg1">
                    <a:lumMod val="85000"/>
                  </a:schemeClr>
                </a:solidFill>
                <a:effectLst/>
                <a:ea typeface="Calibri" panose="020F0502020204030204" pitchFamily="34" charset="0"/>
                <a:cs typeface="Times New Roman" panose="02020603050405020304" pitchFamily="18" charset="0"/>
              </a:rPr>
              <a:t>PR</a:t>
            </a:r>
          </a:p>
          <a:p>
            <a:r>
              <a:rPr lang="en-US" sz="1200" dirty="0">
                <a:solidFill>
                  <a:schemeClr val="bg1">
                    <a:lumMod val="85000"/>
                  </a:schemeClr>
                </a:solidFill>
                <a:effectLst/>
                <a:ea typeface="Calibri" panose="020F0502020204030204" pitchFamily="34" charset="0"/>
                <a:cs typeface="Times New Roman" panose="02020603050405020304" pitchFamily="18" charset="0"/>
              </a:rPr>
              <a:t>Social Issues</a:t>
            </a:r>
          </a:p>
          <a:p>
            <a:r>
              <a:rPr lang="en-US" sz="1200" dirty="0">
                <a:solidFill>
                  <a:schemeClr val="bg1">
                    <a:lumMod val="85000"/>
                  </a:schemeClr>
                </a:solidFill>
                <a:effectLst/>
                <a:ea typeface="Calibri" panose="020F0502020204030204" pitchFamily="34" charset="0"/>
                <a:cs typeface="Times New Roman" panose="02020603050405020304" pitchFamily="18" charset="0"/>
              </a:rPr>
              <a:t>Family</a:t>
            </a:r>
          </a:p>
          <a:p>
            <a:r>
              <a:rPr lang="en-US" sz="1200" dirty="0">
                <a:solidFill>
                  <a:schemeClr val="bg1">
                    <a:lumMod val="85000"/>
                  </a:schemeClr>
                </a:solidFill>
                <a:effectLst/>
                <a:ea typeface="Calibri" panose="020F0502020204030204" pitchFamily="34" charset="0"/>
                <a:cs typeface="Times New Roman" panose="02020603050405020304" pitchFamily="18" charset="0"/>
              </a:rPr>
              <a:t>Missionary Training</a:t>
            </a:r>
          </a:p>
          <a:p>
            <a:endParaRPr lang="en-US" dirty="0"/>
          </a:p>
        </p:txBody>
      </p:sp>
      <p:sp>
        <p:nvSpPr>
          <p:cNvPr id="4" name="Slide Number Placeholder 3">
            <a:extLst>
              <a:ext uri="{FF2B5EF4-FFF2-40B4-BE49-F238E27FC236}">
                <a16:creationId xmlns:a16="http://schemas.microsoft.com/office/drawing/2014/main" id="{96941BC4-9C43-CC80-0CF6-9ADC14122091}"/>
              </a:ext>
            </a:extLst>
          </p:cNvPr>
          <p:cNvSpPr>
            <a:spLocks noGrp="1"/>
          </p:cNvSpPr>
          <p:nvPr>
            <p:ph type="sldNum" sz="quarter" idx="5"/>
          </p:nvPr>
        </p:nvSpPr>
        <p:spPr/>
        <p:txBody>
          <a:bodyPr/>
          <a:lstStyle/>
          <a:p>
            <a:fld id="{1ECDBE5A-FA28-4C42-BF8F-569A565B9090}" type="slidenum">
              <a:rPr lang="en-US" smtClean="0"/>
              <a:t>22</a:t>
            </a:fld>
            <a:endParaRPr lang="en-US"/>
          </a:p>
        </p:txBody>
      </p:sp>
    </p:spTree>
    <p:extLst>
      <p:ext uri="{BB962C8B-B14F-4D97-AF65-F5344CB8AC3E}">
        <p14:creationId xmlns:p14="http://schemas.microsoft.com/office/powerpoint/2010/main" val="2611989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Theological Discernment </a:t>
            </a:r>
          </a:p>
        </p:txBody>
      </p:sp>
      <p:sp>
        <p:nvSpPr>
          <p:cNvPr id="4" name="Slide Number Placeholder 3"/>
          <p:cNvSpPr>
            <a:spLocks noGrp="1"/>
          </p:cNvSpPr>
          <p:nvPr>
            <p:ph type="sldNum" sz="quarter" idx="5"/>
          </p:nvPr>
        </p:nvSpPr>
        <p:spPr/>
        <p:txBody>
          <a:bodyPr/>
          <a:lstStyle/>
          <a:p>
            <a:fld id="{1ECDBE5A-FA28-4C42-BF8F-569A565B9090}" type="slidenum">
              <a:rPr lang="en-US" smtClean="0"/>
              <a:t>2</a:t>
            </a:fld>
            <a:endParaRPr lang="en-US"/>
          </a:p>
        </p:txBody>
      </p:sp>
    </p:spTree>
    <p:extLst>
      <p:ext uri="{BB962C8B-B14F-4D97-AF65-F5344CB8AC3E}">
        <p14:creationId xmlns:p14="http://schemas.microsoft.com/office/powerpoint/2010/main" val="1246788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Cape Town 87-88</a:t>
            </a:r>
          </a:p>
        </p:txBody>
      </p:sp>
      <p:sp>
        <p:nvSpPr>
          <p:cNvPr id="4" name="Slide Number Placeholder 3"/>
          <p:cNvSpPr>
            <a:spLocks noGrp="1"/>
          </p:cNvSpPr>
          <p:nvPr>
            <p:ph type="sldNum" sz="quarter" idx="5"/>
          </p:nvPr>
        </p:nvSpPr>
        <p:spPr/>
        <p:txBody>
          <a:bodyPr/>
          <a:lstStyle/>
          <a:p>
            <a:fld id="{1ECDBE5A-FA28-4C42-BF8F-569A565B9090}" type="slidenum">
              <a:rPr lang="en-US" smtClean="0"/>
              <a:t>4</a:t>
            </a:fld>
            <a:endParaRPr lang="en-US"/>
          </a:p>
        </p:txBody>
      </p:sp>
    </p:spTree>
    <p:extLst>
      <p:ext uri="{BB962C8B-B14F-4D97-AF65-F5344CB8AC3E}">
        <p14:creationId xmlns:p14="http://schemas.microsoft.com/office/powerpoint/2010/main" val="3679822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CDBE5A-FA28-4C42-BF8F-569A565B9090}" type="slidenum">
              <a:rPr lang="en-US" smtClean="0"/>
              <a:t>5</a:t>
            </a:fld>
            <a:endParaRPr lang="en-US"/>
          </a:p>
        </p:txBody>
      </p:sp>
    </p:spTree>
    <p:extLst>
      <p:ext uri="{BB962C8B-B14F-4D97-AF65-F5344CB8AC3E}">
        <p14:creationId xmlns:p14="http://schemas.microsoft.com/office/powerpoint/2010/main" val="1842069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also </a:t>
            </a:r>
            <a:r>
              <a:rPr lang="en-US" sz="1800" dirty="0">
                <a:effectLst/>
                <a:latin typeface="Times New Roman" panose="02020603050405020304" pitchFamily="18" charset="0"/>
                <a:ea typeface="Calibri" panose="020F0502020204030204" pitchFamily="34" charset="0"/>
              </a:rPr>
              <a:t>The rest of this statement says: “</a:t>
            </a:r>
            <a:r>
              <a:rPr lang="en-US" sz="1800" dirty="0">
                <a:solidFill>
                  <a:srgbClr val="000000"/>
                </a:solidFill>
                <a:effectLst/>
                <a:latin typeface="Times New Roman" panose="02020603050405020304" pitchFamily="18" charset="0"/>
                <a:ea typeface="Times New Roman" panose="02020603050405020304" pitchFamily="18" charset="0"/>
              </a:rPr>
              <a:t>Theological education serves </a:t>
            </a:r>
            <a:r>
              <a:rPr lang="en-US" sz="1800" i="1" dirty="0">
                <a:solidFill>
                  <a:srgbClr val="000000"/>
                </a:solidFill>
                <a:effectLst/>
                <a:latin typeface="Times New Roman" panose="02020603050405020304" pitchFamily="18" charset="0"/>
                <a:ea typeface="Times New Roman" panose="02020603050405020304" pitchFamily="18" charset="0"/>
              </a:rPr>
              <a:t>first</a:t>
            </a:r>
            <a:r>
              <a:rPr lang="en-US" sz="1800" dirty="0">
                <a:solidFill>
                  <a:srgbClr val="000000"/>
                </a:solidFill>
                <a:effectLst/>
                <a:latin typeface="Times New Roman" panose="02020603050405020304" pitchFamily="18" charset="0"/>
                <a:ea typeface="Times New Roman" panose="02020603050405020304" pitchFamily="18" charset="0"/>
              </a:rPr>
              <a:t> to train those who lead the Church as pastor-teachers, equipping them to teach the truth of God’s Word with faithfulness, relevance and clarity; and </a:t>
            </a:r>
            <a:r>
              <a:rPr lang="en-US" sz="1800" i="1" dirty="0">
                <a:solidFill>
                  <a:srgbClr val="000000"/>
                </a:solidFill>
                <a:effectLst/>
                <a:latin typeface="Times New Roman" panose="02020603050405020304" pitchFamily="18" charset="0"/>
                <a:ea typeface="Times New Roman" panose="02020603050405020304" pitchFamily="18" charset="0"/>
              </a:rPr>
              <a:t>second</a:t>
            </a:r>
            <a:r>
              <a:rPr lang="en-US" sz="1800" dirty="0">
                <a:solidFill>
                  <a:srgbClr val="000000"/>
                </a:solidFill>
                <a:effectLst/>
                <a:latin typeface="Times New Roman" panose="02020603050405020304" pitchFamily="18" charset="0"/>
                <a:ea typeface="Times New Roman" panose="02020603050405020304" pitchFamily="18" charset="0"/>
              </a:rPr>
              <a:t>, to equip all God’s people for the missional task of understanding and relevantly communicating God’s truth in every cultural context” (Lausanne 2010, 107).</a:t>
            </a:r>
            <a:r>
              <a:rPr lang="en-US" dirty="0">
                <a:effectLst/>
              </a:rPr>
              <a:t> </a:t>
            </a:r>
            <a:endParaRPr lang="en-US" dirty="0"/>
          </a:p>
        </p:txBody>
      </p:sp>
      <p:sp>
        <p:nvSpPr>
          <p:cNvPr id="4" name="Slide Number Placeholder 3"/>
          <p:cNvSpPr>
            <a:spLocks noGrp="1"/>
          </p:cNvSpPr>
          <p:nvPr>
            <p:ph type="sldNum" sz="quarter" idx="5"/>
          </p:nvPr>
        </p:nvSpPr>
        <p:spPr/>
        <p:txBody>
          <a:bodyPr/>
          <a:lstStyle/>
          <a:p>
            <a:fld id="{1ECDBE5A-FA28-4C42-BF8F-569A565B9090}" type="slidenum">
              <a:rPr lang="en-US" smtClean="0"/>
              <a:t>6</a:t>
            </a:fld>
            <a:endParaRPr lang="en-US"/>
          </a:p>
        </p:txBody>
      </p:sp>
    </p:spTree>
    <p:extLst>
      <p:ext uri="{BB962C8B-B14F-4D97-AF65-F5344CB8AC3E}">
        <p14:creationId xmlns:p14="http://schemas.microsoft.com/office/powerpoint/2010/main" val="478810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Cape Town 87-88</a:t>
            </a:r>
          </a:p>
        </p:txBody>
      </p:sp>
      <p:sp>
        <p:nvSpPr>
          <p:cNvPr id="4" name="Slide Number Placeholder 3"/>
          <p:cNvSpPr>
            <a:spLocks noGrp="1"/>
          </p:cNvSpPr>
          <p:nvPr>
            <p:ph type="sldNum" sz="quarter" idx="5"/>
          </p:nvPr>
        </p:nvSpPr>
        <p:spPr/>
        <p:txBody>
          <a:bodyPr/>
          <a:lstStyle/>
          <a:p>
            <a:fld id="{1ECDBE5A-FA28-4C42-BF8F-569A565B9090}" type="slidenum">
              <a:rPr lang="en-US" smtClean="0"/>
              <a:t>10</a:t>
            </a:fld>
            <a:endParaRPr lang="en-US"/>
          </a:p>
        </p:txBody>
      </p:sp>
    </p:spTree>
    <p:extLst>
      <p:ext uri="{BB962C8B-B14F-4D97-AF65-F5344CB8AC3E}">
        <p14:creationId xmlns:p14="http://schemas.microsoft.com/office/powerpoint/2010/main" val="2419076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Romans 6:112-13 </a:t>
            </a:r>
          </a:p>
          <a:p>
            <a:r>
              <a:rPr lang="en-US" dirty="0"/>
              <a:t>	Perhaps a military, supervisory motif</a:t>
            </a:r>
          </a:p>
          <a:p>
            <a:r>
              <a:rPr lang="en-US" dirty="0"/>
              <a:t>	Instruments tool, but could be weapons, such as those that might be used in a war battle</a:t>
            </a:r>
          </a:p>
          <a:p>
            <a:r>
              <a:rPr lang="en-US" dirty="0"/>
              <a:t>	present is first in the present tense, then aorist – present yourself fully, completely lacking nothing; Rom 12:1</a:t>
            </a:r>
          </a:p>
          <a:p>
            <a:r>
              <a:rPr lang="en-US" dirty="0"/>
              <a:t>	Being at full attention</a:t>
            </a:r>
          </a:p>
          <a:p>
            <a:endParaRPr lang="en-US" dirty="0"/>
          </a:p>
        </p:txBody>
      </p:sp>
      <p:sp>
        <p:nvSpPr>
          <p:cNvPr id="4" name="Slide Number Placeholder 3"/>
          <p:cNvSpPr>
            <a:spLocks noGrp="1"/>
          </p:cNvSpPr>
          <p:nvPr>
            <p:ph type="sldNum" sz="quarter" idx="5"/>
          </p:nvPr>
        </p:nvSpPr>
        <p:spPr/>
        <p:txBody>
          <a:bodyPr/>
          <a:lstStyle/>
          <a:p>
            <a:fld id="{1ECDBE5A-FA28-4C42-BF8F-569A565B9090}" type="slidenum">
              <a:rPr lang="en-US" smtClean="0"/>
              <a:t>11</a:t>
            </a:fld>
            <a:endParaRPr lang="en-US"/>
          </a:p>
        </p:txBody>
      </p:sp>
    </p:spTree>
    <p:extLst>
      <p:ext uri="{BB962C8B-B14F-4D97-AF65-F5344CB8AC3E}">
        <p14:creationId xmlns:p14="http://schemas.microsoft.com/office/powerpoint/2010/main" val="1219711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Romans 6:112-13 </a:t>
            </a:r>
          </a:p>
          <a:p>
            <a:r>
              <a:rPr lang="en-US" dirty="0"/>
              <a:t>	Perhaps a military, supervisory motif</a:t>
            </a:r>
          </a:p>
          <a:p>
            <a:r>
              <a:rPr lang="en-US" dirty="0"/>
              <a:t>	Instruments tool, but could be weapons, such as those that might be used in a war battle</a:t>
            </a:r>
          </a:p>
          <a:p>
            <a:r>
              <a:rPr lang="en-US" dirty="0"/>
              <a:t>	present is first in the present tense, then aorist – present yourself fully, completely lacking nothing; Rom 12:1</a:t>
            </a:r>
          </a:p>
          <a:p>
            <a:r>
              <a:rPr lang="en-US" dirty="0"/>
              <a:t>	Being at full attention</a:t>
            </a:r>
          </a:p>
          <a:p>
            <a:endParaRPr lang="en-US" dirty="0"/>
          </a:p>
        </p:txBody>
      </p:sp>
      <p:sp>
        <p:nvSpPr>
          <p:cNvPr id="4" name="Slide Number Placeholder 3"/>
          <p:cNvSpPr>
            <a:spLocks noGrp="1"/>
          </p:cNvSpPr>
          <p:nvPr>
            <p:ph type="sldNum" sz="quarter" idx="5"/>
          </p:nvPr>
        </p:nvSpPr>
        <p:spPr/>
        <p:txBody>
          <a:bodyPr/>
          <a:lstStyle/>
          <a:p>
            <a:fld id="{1ECDBE5A-FA28-4C42-BF8F-569A565B9090}" type="slidenum">
              <a:rPr lang="en-US" smtClean="0"/>
              <a:t>12</a:t>
            </a:fld>
            <a:endParaRPr lang="en-US"/>
          </a:p>
        </p:txBody>
      </p:sp>
    </p:spTree>
    <p:extLst>
      <p:ext uri="{BB962C8B-B14F-4D97-AF65-F5344CB8AC3E}">
        <p14:creationId xmlns:p14="http://schemas.microsoft.com/office/powerpoint/2010/main" val="1103195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Romans 6:112-13 </a:t>
            </a:r>
          </a:p>
          <a:p>
            <a:r>
              <a:rPr lang="en-US" dirty="0"/>
              <a:t>	Perhaps a military, supervisory motif</a:t>
            </a:r>
          </a:p>
          <a:p>
            <a:r>
              <a:rPr lang="en-US" dirty="0"/>
              <a:t>	Instruments tool, but could be weapons, such as those that might be used in a war battle</a:t>
            </a:r>
          </a:p>
          <a:p>
            <a:r>
              <a:rPr lang="en-US" dirty="0"/>
              <a:t>	present is first in the present tense, then aorist – present yourself fully, completely lacking nothing; Rom 12:1</a:t>
            </a:r>
          </a:p>
          <a:p>
            <a:r>
              <a:rPr lang="en-US" dirty="0"/>
              <a:t>	Being at full attention</a:t>
            </a:r>
          </a:p>
          <a:p>
            <a:endParaRPr lang="en-US" dirty="0"/>
          </a:p>
        </p:txBody>
      </p:sp>
      <p:sp>
        <p:nvSpPr>
          <p:cNvPr id="4" name="Slide Number Placeholder 3"/>
          <p:cNvSpPr>
            <a:spLocks noGrp="1"/>
          </p:cNvSpPr>
          <p:nvPr>
            <p:ph type="sldNum" sz="quarter" idx="5"/>
          </p:nvPr>
        </p:nvSpPr>
        <p:spPr/>
        <p:txBody>
          <a:bodyPr/>
          <a:lstStyle/>
          <a:p>
            <a:fld id="{1ECDBE5A-FA28-4C42-BF8F-569A565B9090}" type="slidenum">
              <a:rPr lang="en-US" smtClean="0"/>
              <a:t>13</a:t>
            </a:fld>
            <a:endParaRPr lang="en-US"/>
          </a:p>
        </p:txBody>
      </p:sp>
    </p:spTree>
    <p:extLst>
      <p:ext uri="{BB962C8B-B14F-4D97-AF65-F5344CB8AC3E}">
        <p14:creationId xmlns:p14="http://schemas.microsoft.com/office/powerpoint/2010/main" val="4192370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8DF06-F29C-54BD-F7CF-8461BC4D49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FE80F1-E438-EF48-0299-259B01C4FD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E793F8-1CAA-DD3A-9928-BAA647062729}"/>
              </a:ext>
            </a:extLst>
          </p:cNvPr>
          <p:cNvSpPr>
            <a:spLocks noGrp="1"/>
          </p:cNvSpPr>
          <p:nvPr>
            <p:ph type="dt" sz="half" idx="10"/>
          </p:nvPr>
        </p:nvSpPr>
        <p:spPr/>
        <p:txBody>
          <a:bodyPr/>
          <a:lstStyle/>
          <a:p>
            <a:fld id="{BDFB4D00-1342-E04E-87DA-2359408118B3}" type="datetimeFigureOut">
              <a:rPr lang="en-US" smtClean="0"/>
              <a:t>6/26/24</a:t>
            </a:fld>
            <a:endParaRPr lang="en-US"/>
          </a:p>
        </p:txBody>
      </p:sp>
      <p:sp>
        <p:nvSpPr>
          <p:cNvPr id="5" name="Footer Placeholder 4">
            <a:extLst>
              <a:ext uri="{FF2B5EF4-FFF2-40B4-BE49-F238E27FC236}">
                <a16:creationId xmlns:a16="http://schemas.microsoft.com/office/drawing/2014/main" id="{57231AF7-3E9E-5F68-792F-0F3A60C2B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373C4-093C-1132-5BDA-A5EAEB24D761}"/>
              </a:ext>
            </a:extLst>
          </p:cNvPr>
          <p:cNvSpPr>
            <a:spLocks noGrp="1"/>
          </p:cNvSpPr>
          <p:nvPr>
            <p:ph type="sldNum" sz="quarter" idx="12"/>
          </p:nvPr>
        </p:nvSpPr>
        <p:spPr/>
        <p:txBody>
          <a:bodyPr/>
          <a:lstStyle/>
          <a:p>
            <a:fld id="{5E8116F7-7729-6548-B1EE-B00A2C4ECEF0}" type="slidenum">
              <a:rPr lang="en-US" smtClean="0"/>
              <a:t>‹#›</a:t>
            </a:fld>
            <a:endParaRPr lang="en-US"/>
          </a:p>
        </p:txBody>
      </p:sp>
    </p:spTree>
    <p:extLst>
      <p:ext uri="{BB962C8B-B14F-4D97-AF65-F5344CB8AC3E}">
        <p14:creationId xmlns:p14="http://schemas.microsoft.com/office/powerpoint/2010/main" val="3987496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D1919-2423-A7B8-F493-8649F68013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B0DBC-D182-5A49-239D-69A8FAB723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796732-0557-E8B2-1D20-81ED7B4CD4E3}"/>
              </a:ext>
            </a:extLst>
          </p:cNvPr>
          <p:cNvSpPr>
            <a:spLocks noGrp="1"/>
          </p:cNvSpPr>
          <p:nvPr>
            <p:ph type="dt" sz="half" idx="10"/>
          </p:nvPr>
        </p:nvSpPr>
        <p:spPr/>
        <p:txBody>
          <a:bodyPr/>
          <a:lstStyle/>
          <a:p>
            <a:fld id="{BDFB4D00-1342-E04E-87DA-2359408118B3}" type="datetimeFigureOut">
              <a:rPr lang="en-US" smtClean="0"/>
              <a:t>6/26/24</a:t>
            </a:fld>
            <a:endParaRPr lang="en-US"/>
          </a:p>
        </p:txBody>
      </p:sp>
      <p:sp>
        <p:nvSpPr>
          <p:cNvPr id="5" name="Footer Placeholder 4">
            <a:extLst>
              <a:ext uri="{FF2B5EF4-FFF2-40B4-BE49-F238E27FC236}">
                <a16:creationId xmlns:a16="http://schemas.microsoft.com/office/drawing/2014/main" id="{3D8056FA-98EB-A380-D020-30B0E119A9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49B28B-7230-A8BB-53CA-6B3F862E6DDF}"/>
              </a:ext>
            </a:extLst>
          </p:cNvPr>
          <p:cNvSpPr>
            <a:spLocks noGrp="1"/>
          </p:cNvSpPr>
          <p:nvPr>
            <p:ph type="sldNum" sz="quarter" idx="12"/>
          </p:nvPr>
        </p:nvSpPr>
        <p:spPr/>
        <p:txBody>
          <a:bodyPr/>
          <a:lstStyle/>
          <a:p>
            <a:fld id="{5E8116F7-7729-6548-B1EE-B00A2C4ECEF0}" type="slidenum">
              <a:rPr lang="en-US" smtClean="0"/>
              <a:t>‹#›</a:t>
            </a:fld>
            <a:endParaRPr lang="en-US"/>
          </a:p>
        </p:txBody>
      </p:sp>
    </p:spTree>
    <p:extLst>
      <p:ext uri="{BB962C8B-B14F-4D97-AF65-F5344CB8AC3E}">
        <p14:creationId xmlns:p14="http://schemas.microsoft.com/office/powerpoint/2010/main" val="3501391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48CA69-3BA1-876C-C3F1-26665E6CB8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E894AE-7806-2151-462F-01A307B046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429B3-D9DE-9BB5-8CB9-C3696C7C0123}"/>
              </a:ext>
            </a:extLst>
          </p:cNvPr>
          <p:cNvSpPr>
            <a:spLocks noGrp="1"/>
          </p:cNvSpPr>
          <p:nvPr>
            <p:ph type="dt" sz="half" idx="10"/>
          </p:nvPr>
        </p:nvSpPr>
        <p:spPr/>
        <p:txBody>
          <a:bodyPr/>
          <a:lstStyle/>
          <a:p>
            <a:fld id="{BDFB4D00-1342-E04E-87DA-2359408118B3}" type="datetimeFigureOut">
              <a:rPr lang="en-US" smtClean="0"/>
              <a:t>6/26/24</a:t>
            </a:fld>
            <a:endParaRPr lang="en-US"/>
          </a:p>
        </p:txBody>
      </p:sp>
      <p:sp>
        <p:nvSpPr>
          <p:cNvPr id="5" name="Footer Placeholder 4">
            <a:extLst>
              <a:ext uri="{FF2B5EF4-FFF2-40B4-BE49-F238E27FC236}">
                <a16:creationId xmlns:a16="http://schemas.microsoft.com/office/drawing/2014/main" id="{00A03ECE-D2CA-13B9-1196-A501DD3EE9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D8E01D-8E21-83C5-2AF8-B4EBCF6A8D9C}"/>
              </a:ext>
            </a:extLst>
          </p:cNvPr>
          <p:cNvSpPr>
            <a:spLocks noGrp="1"/>
          </p:cNvSpPr>
          <p:nvPr>
            <p:ph type="sldNum" sz="quarter" idx="12"/>
          </p:nvPr>
        </p:nvSpPr>
        <p:spPr/>
        <p:txBody>
          <a:bodyPr/>
          <a:lstStyle/>
          <a:p>
            <a:fld id="{5E8116F7-7729-6548-B1EE-B00A2C4ECEF0}" type="slidenum">
              <a:rPr lang="en-US" smtClean="0"/>
              <a:t>‹#›</a:t>
            </a:fld>
            <a:endParaRPr lang="en-US"/>
          </a:p>
        </p:txBody>
      </p:sp>
    </p:spTree>
    <p:extLst>
      <p:ext uri="{BB962C8B-B14F-4D97-AF65-F5344CB8AC3E}">
        <p14:creationId xmlns:p14="http://schemas.microsoft.com/office/powerpoint/2010/main" val="1969871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CD66-AB05-03BB-B2FD-BF0D109FF3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6C1CDB-FCB1-B8E7-2D22-F638FECF4D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18A7AB-BFE1-FC0F-5B4D-5C3D77AA9ED7}"/>
              </a:ext>
            </a:extLst>
          </p:cNvPr>
          <p:cNvSpPr>
            <a:spLocks noGrp="1"/>
          </p:cNvSpPr>
          <p:nvPr>
            <p:ph type="dt" sz="half" idx="10"/>
          </p:nvPr>
        </p:nvSpPr>
        <p:spPr/>
        <p:txBody>
          <a:bodyPr/>
          <a:lstStyle/>
          <a:p>
            <a:fld id="{BDFB4D00-1342-E04E-87DA-2359408118B3}" type="datetimeFigureOut">
              <a:rPr lang="en-US" smtClean="0"/>
              <a:t>6/26/24</a:t>
            </a:fld>
            <a:endParaRPr lang="en-US"/>
          </a:p>
        </p:txBody>
      </p:sp>
      <p:sp>
        <p:nvSpPr>
          <p:cNvPr id="5" name="Footer Placeholder 4">
            <a:extLst>
              <a:ext uri="{FF2B5EF4-FFF2-40B4-BE49-F238E27FC236}">
                <a16:creationId xmlns:a16="http://schemas.microsoft.com/office/drawing/2014/main" id="{A7963758-BBAE-1D43-E6E0-E070B71E8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41D91-FCC8-C910-E6CF-1D60665B3949}"/>
              </a:ext>
            </a:extLst>
          </p:cNvPr>
          <p:cNvSpPr>
            <a:spLocks noGrp="1"/>
          </p:cNvSpPr>
          <p:nvPr>
            <p:ph type="sldNum" sz="quarter" idx="12"/>
          </p:nvPr>
        </p:nvSpPr>
        <p:spPr/>
        <p:txBody>
          <a:bodyPr/>
          <a:lstStyle/>
          <a:p>
            <a:fld id="{5E8116F7-7729-6548-B1EE-B00A2C4ECEF0}" type="slidenum">
              <a:rPr lang="en-US" smtClean="0"/>
              <a:t>‹#›</a:t>
            </a:fld>
            <a:endParaRPr lang="en-US"/>
          </a:p>
        </p:txBody>
      </p:sp>
    </p:spTree>
    <p:extLst>
      <p:ext uri="{BB962C8B-B14F-4D97-AF65-F5344CB8AC3E}">
        <p14:creationId xmlns:p14="http://schemas.microsoft.com/office/powerpoint/2010/main" val="3797339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D1F1E-6D35-5893-F088-0EB44741C5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7D1E64-F7BD-0385-48EC-C1419F925F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30B127-658A-0077-EC02-41139069ABFF}"/>
              </a:ext>
            </a:extLst>
          </p:cNvPr>
          <p:cNvSpPr>
            <a:spLocks noGrp="1"/>
          </p:cNvSpPr>
          <p:nvPr>
            <p:ph type="dt" sz="half" idx="10"/>
          </p:nvPr>
        </p:nvSpPr>
        <p:spPr/>
        <p:txBody>
          <a:bodyPr/>
          <a:lstStyle/>
          <a:p>
            <a:fld id="{BDFB4D00-1342-E04E-87DA-2359408118B3}" type="datetimeFigureOut">
              <a:rPr lang="en-US" smtClean="0"/>
              <a:t>6/26/24</a:t>
            </a:fld>
            <a:endParaRPr lang="en-US"/>
          </a:p>
        </p:txBody>
      </p:sp>
      <p:sp>
        <p:nvSpPr>
          <p:cNvPr id="5" name="Footer Placeholder 4">
            <a:extLst>
              <a:ext uri="{FF2B5EF4-FFF2-40B4-BE49-F238E27FC236}">
                <a16:creationId xmlns:a16="http://schemas.microsoft.com/office/drawing/2014/main" id="{A02B27DA-4838-7643-41F1-F9E54BA572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E6F213-1146-57A2-496F-72A0C362EFD1}"/>
              </a:ext>
            </a:extLst>
          </p:cNvPr>
          <p:cNvSpPr>
            <a:spLocks noGrp="1"/>
          </p:cNvSpPr>
          <p:nvPr>
            <p:ph type="sldNum" sz="quarter" idx="12"/>
          </p:nvPr>
        </p:nvSpPr>
        <p:spPr/>
        <p:txBody>
          <a:bodyPr/>
          <a:lstStyle/>
          <a:p>
            <a:fld id="{5E8116F7-7729-6548-B1EE-B00A2C4ECEF0}" type="slidenum">
              <a:rPr lang="en-US" smtClean="0"/>
              <a:t>‹#›</a:t>
            </a:fld>
            <a:endParaRPr lang="en-US"/>
          </a:p>
        </p:txBody>
      </p:sp>
    </p:spTree>
    <p:extLst>
      <p:ext uri="{BB962C8B-B14F-4D97-AF65-F5344CB8AC3E}">
        <p14:creationId xmlns:p14="http://schemas.microsoft.com/office/powerpoint/2010/main" val="1597944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9F25-B509-2E26-279E-DD640BD0CF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C2ADAF-F3F1-122A-618C-C665ECFF8C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55E13B-78EF-0C14-D5D7-FAF5FB6914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1745FA-C6DD-FE21-1BD0-F65E583B6B10}"/>
              </a:ext>
            </a:extLst>
          </p:cNvPr>
          <p:cNvSpPr>
            <a:spLocks noGrp="1"/>
          </p:cNvSpPr>
          <p:nvPr>
            <p:ph type="dt" sz="half" idx="10"/>
          </p:nvPr>
        </p:nvSpPr>
        <p:spPr/>
        <p:txBody>
          <a:bodyPr/>
          <a:lstStyle/>
          <a:p>
            <a:fld id="{BDFB4D00-1342-E04E-87DA-2359408118B3}" type="datetimeFigureOut">
              <a:rPr lang="en-US" smtClean="0"/>
              <a:t>6/26/24</a:t>
            </a:fld>
            <a:endParaRPr lang="en-US"/>
          </a:p>
        </p:txBody>
      </p:sp>
      <p:sp>
        <p:nvSpPr>
          <p:cNvPr id="6" name="Footer Placeholder 5">
            <a:extLst>
              <a:ext uri="{FF2B5EF4-FFF2-40B4-BE49-F238E27FC236}">
                <a16:creationId xmlns:a16="http://schemas.microsoft.com/office/drawing/2014/main" id="{C1C7870B-BF94-60F1-70E4-661D6ECBF5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5FF681-D1B4-02BF-A418-91C69779A9F4}"/>
              </a:ext>
            </a:extLst>
          </p:cNvPr>
          <p:cNvSpPr>
            <a:spLocks noGrp="1"/>
          </p:cNvSpPr>
          <p:nvPr>
            <p:ph type="sldNum" sz="quarter" idx="12"/>
          </p:nvPr>
        </p:nvSpPr>
        <p:spPr/>
        <p:txBody>
          <a:bodyPr/>
          <a:lstStyle/>
          <a:p>
            <a:fld id="{5E8116F7-7729-6548-B1EE-B00A2C4ECEF0}" type="slidenum">
              <a:rPr lang="en-US" smtClean="0"/>
              <a:t>‹#›</a:t>
            </a:fld>
            <a:endParaRPr lang="en-US"/>
          </a:p>
        </p:txBody>
      </p:sp>
    </p:spTree>
    <p:extLst>
      <p:ext uri="{BB962C8B-B14F-4D97-AF65-F5344CB8AC3E}">
        <p14:creationId xmlns:p14="http://schemas.microsoft.com/office/powerpoint/2010/main" val="1690738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AC76F-1BA0-66C1-CE8D-AD14BFDAED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972D1C-F978-237A-E417-50B3D5A5A1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1F1EE6-D6BB-3BA3-E2EE-E9F85D1109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D90095-2E57-BC17-EF97-0B618072B6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E060F7-1EB6-8B0F-9D60-FDDE1D2216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57347A-FD73-75EF-E78C-054D6FD516BA}"/>
              </a:ext>
            </a:extLst>
          </p:cNvPr>
          <p:cNvSpPr>
            <a:spLocks noGrp="1"/>
          </p:cNvSpPr>
          <p:nvPr>
            <p:ph type="dt" sz="half" idx="10"/>
          </p:nvPr>
        </p:nvSpPr>
        <p:spPr/>
        <p:txBody>
          <a:bodyPr/>
          <a:lstStyle/>
          <a:p>
            <a:fld id="{BDFB4D00-1342-E04E-87DA-2359408118B3}" type="datetimeFigureOut">
              <a:rPr lang="en-US" smtClean="0"/>
              <a:t>6/26/24</a:t>
            </a:fld>
            <a:endParaRPr lang="en-US"/>
          </a:p>
        </p:txBody>
      </p:sp>
      <p:sp>
        <p:nvSpPr>
          <p:cNvPr id="8" name="Footer Placeholder 7">
            <a:extLst>
              <a:ext uri="{FF2B5EF4-FFF2-40B4-BE49-F238E27FC236}">
                <a16:creationId xmlns:a16="http://schemas.microsoft.com/office/drawing/2014/main" id="{B9AA5944-B342-1DD4-8EB8-FF26C3EDFC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02E249-8079-485E-C287-36FCACD76199}"/>
              </a:ext>
            </a:extLst>
          </p:cNvPr>
          <p:cNvSpPr>
            <a:spLocks noGrp="1"/>
          </p:cNvSpPr>
          <p:nvPr>
            <p:ph type="sldNum" sz="quarter" idx="12"/>
          </p:nvPr>
        </p:nvSpPr>
        <p:spPr/>
        <p:txBody>
          <a:bodyPr/>
          <a:lstStyle/>
          <a:p>
            <a:fld id="{5E8116F7-7729-6548-B1EE-B00A2C4ECEF0}" type="slidenum">
              <a:rPr lang="en-US" smtClean="0"/>
              <a:t>‹#›</a:t>
            </a:fld>
            <a:endParaRPr lang="en-US"/>
          </a:p>
        </p:txBody>
      </p:sp>
    </p:spTree>
    <p:extLst>
      <p:ext uri="{BB962C8B-B14F-4D97-AF65-F5344CB8AC3E}">
        <p14:creationId xmlns:p14="http://schemas.microsoft.com/office/powerpoint/2010/main" val="3573231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5AC5C-8A52-66B6-5460-BD9FE052D0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84338B-7AE7-E436-0678-AFC5ADF406E6}"/>
              </a:ext>
            </a:extLst>
          </p:cNvPr>
          <p:cNvSpPr>
            <a:spLocks noGrp="1"/>
          </p:cNvSpPr>
          <p:nvPr>
            <p:ph type="dt" sz="half" idx="10"/>
          </p:nvPr>
        </p:nvSpPr>
        <p:spPr/>
        <p:txBody>
          <a:bodyPr/>
          <a:lstStyle/>
          <a:p>
            <a:fld id="{BDFB4D00-1342-E04E-87DA-2359408118B3}" type="datetimeFigureOut">
              <a:rPr lang="en-US" smtClean="0"/>
              <a:t>6/26/24</a:t>
            </a:fld>
            <a:endParaRPr lang="en-US"/>
          </a:p>
        </p:txBody>
      </p:sp>
      <p:sp>
        <p:nvSpPr>
          <p:cNvPr id="4" name="Footer Placeholder 3">
            <a:extLst>
              <a:ext uri="{FF2B5EF4-FFF2-40B4-BE49-F238E27FC236}">
                <a16:creationId xmlns:a16="http://schemas.microsoft.com/office/drawing/2014/main" id="{D0ED9116-7FA7-37F3-7F2F-20CB3E48AC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E442A7-DA39-ED28-9DF9-642445921CEA}"/>
              </a:ext>
            </a:extLst>
          </p:cNvPr>
          <p:cNvSpPr>
            <a:spLocks noGrp="1"/>
          </p:cNvSpPr>
          <p:nvPr>
            <p:ph type="sldNum" sz="quarter" idx="12"/>
          </p:nvPr>
        </p:nvSpPr>
        <p:spPr/>
        <p:txBody>
          <a:bodyPr/>
          <a:lstStyle/>
          <a:p>
            <a:fld id="{5E8116F7-7729-6548-B1EE-B00A2C4ECEF0}" type="slidenum">
              <a:rPr lang="en-US" smtClean="0"/>
              <a:t>‹#›</a:t>
            </a:fld>
            <a:endParaRPr lang="en-US"/>
          </a:p>
        </p:txBody>
      </p:sp>
    </p:spTree>
    <p:extLst>
      <p:ext uri="{BB962C8B-B14F-4D97-AF65-F5344CB8AC3E}">
        <p14:creationId xmlns:p14="http://schemas.microsoft.com/office/powerpoint/2010/main" val="2518807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C08E02-1FB3-CCDC-0A1F-017E5E5EAE58}"/>
              </a:ext>
            </a:extLst>
          </p:cNvPr>
          <p:cNvSpPr>
            <a:spLocks noGrp="1"/>
          </p:cNvSpPr>
          <p:nvPr>
            <p:ph type="dt" sz="half" idx="10"/>
          </p:nvPr>
        </p:nvSpPr>
        <p:spPr/>
        <p:txBody>
          <a:bodyPr/>
          <a:lstStyle/>
          <a:p>
            <a:fld id="{BDFB4D00-1342-E04E-87DA-2359408118B3}" type="datetimeFigureOut">
              <a:rPr lang="en-US" smtClean="0"/>
              <a:t>6/26/24</a:t>
            </a:fld>
            <a:endParaRPr lang="en-US"/>
          </a:p>
        </p:txBody>
      </p:sp>
      <p:sp>
        <p:nvSpPr>
          <p:cNvPr id="3" name="Footer Placeholder 2">
            <a:extLst>
              <a:ext uri="{FF2B5EF4-FFF2-40B4-BE49-F238E27FC236}">
                <a16:creationId xmlns:a16="http://schemas.microsoft.com/office/drawing/2014/main" id="{DAE08C8B-D815-042F-98B7-F877836EA8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17557C-76C9-70B8-F15C-98419F3E0C35}"/>
              </a:ext>
            </a:extLst>
          </p:cNvPr>
          <p:cNvSpPr>
            <a:spLocks noGrp="1"/>
          </p:cNvSpPr>
          <p:nvPr>
            <p:ph type="sldNum" sz="quarter" idx="12"/>
          </p:nvPr>
        </p:nvSpPr>
        <p:spPr/>
        <p:txBody>
          <a:bodyPr/>
          <a:lstStyle/>
          <a:p>
            <a:fld id="{5E8116F7-7729-6548-B1EE-B00A2C4ECEF0}" type="slidenum">
              <a:rPr lang="en-US" smtClean="0"/>
              <a:t>‹#›</a:t>
            </a:fld>
            <a:endParaRPr lang="en-US"/>
          </a:p>
        </p:txBody>
      </p:sp>
    </p:spTree>
    <p:extLst>
      <p:ext uri="{BB962C8B-B14F-4D97-AF65-F5344CB8AC3E}">
        <p14:creationId xmlns:p14="http://schemas.microsoft.com/office/powerpoint/2010/main" val="3776590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A50AC-B1D9-13E1-F524-1F9B28220E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B859CC-F0EC-5205-4C02-C858D174EF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8763C-9E9E-5154-34E9-4264FFA825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375A99-7BD7-CD40-DB50-E54DC5B14980}"/>
              </a:ext>
            </a:extLst>
          </p:cNvPr>
          <p:cNvSpPr>
            <a:spLocks noGrp="1"/>
          </p:cNvSpPr>
          <p:nvPr>
            <p:ph type="dt" sz="half" idx="10"/>
          </p:nvPr>
        </p:nvSpPr>
        <p:spPr/>
        <p:txBody>
          <a:bodyPr/>
          <a:lstStyle/>
          <a:p>
            <a:fld id="{BDFB4D00-1342-E04E-87DA-2359408118B3}" type="datetimeFigureOut">
              <a:rPr lang="en-US" smtClean="0"/>
              <a:t>6/26/24</a:t>
            </a:fld>
            <a:endParaRPr lang="en-US"/>
          </a:p>
        </p:txBody>
      </p:sp>
      <p:sp>
        <p:nvSpPr>
          <p:cNvPr id="6" name="Footer Placeholder 5">
            <a:extLst>
              <a:ext uri="{FF2B5EF4-FFF2-40B4-BE49-F238E27FC236}">
                <a16:creationId xmlns:a16="http://schemas.microsoft.com/office/drawing/2014/main" id="{9FF8032F-BFD8-3EB7-4E0C-DBDB53253C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F12CFB-DBCA-C14C-324A-193F357C648F}"/>
              </a:ext>
            </a:extLst>
          </p:cNvPr>
          <p:cNvSpPr>
            <a:spLocks noGrp="1"/>
          </p:cNvSpPr>
          <p:nvPr>
            <p:ph type="sldNum" sz="quarter" idx="12"/>
          </p:nvPr>
        </p:nvSpPr>
        <p:spPr/>
        <p:txBody>
          <a:bodyPr/>
          <a:lstStyle/>
          <a:p>
            <a:fld id="{5E8116F7-7729-6548-B1EE-B00A2C4ECEF0}" type="slidenum">
              <a:rPr lang="en-US" smtClean="0"/>
              <a:t>‹#›</a:t>
            </a:fld>
            <a:endParaRPr lang="en-US"/>
          </a:p>
        </p:txBody>
      </p:sp>
    </p:spTree>
    <p:extLst>
      <p:ext uri="{BB962C8B-B14F-4D97-AF65-F5344CB8AC3E}">
        <p14:creationId xmlns:p14="http://schemas.microsoft.com/office/powerpoint/2010/main" val="3477246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AD5B0-0D82-9231-D24E-E46DF4E63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D97B25-3567-D4A9-051D-8921EF0371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447B5E-CCB0-0171-F6B2-4B324A549B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825FF8-80B9-B716-CA65-A33394FF3E45}"/>
              </a:ext>
            </a:extLst>
          </p:cNvPr>
          <p:cNvSpPr>
            <a:spLocks noGrp="1"/>
          </p:cNvSpPr>
          <p:nvPr>
            <p:ph type="dt" sz="half" idx="10"/>
          </p:nvPr>
        </p:nvSpPr>
        <p:spPr/>
        <p:txBody>
          <a:bodyPr/>
          <a:lstStyle/>
          <a:p>
            <a:fld id="{BDFB4D00-1342-E04E-87DA-2359408118B3}" type="datetimeFigureOut">
              <a:rPr lang="en-US" smtClean="0"/>
              <a:t>6/26/24</a:t>
            </a:fld>
            <a:endParaRPr lang="en-US"/>
          </a:p>
        </p:txBody>
      </p:sp>
      <p:sp>
        <p:nvSpPr>
          <p:cNvPr id="6" name="Footer Placeholder 5">
            <a:extLst>
              <a:ext uri="{FF2B5EF4-FFF2-40B4-BE49-F238E27FC236}">
                <a16:creationId xmlns:a16="http://schemas.microsoft.com/office/drawing/2014/main" id="{61BB5EAF-A8B3-626F-921A-D8F1486B91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6C0191-174A-CDB3-ED19-3C073EFDCE5F}"/>
              </a:ext>
            </a:extLst>
          </p:cNvPr>
          <p:cNvSpPr>
            <a:spLocks noGrp="1"/>
          </p:cNvSpPr>
          <p:nvPr>
            <p:ph type="sldNum" sz="quarter" idx="12"/>
          </p:nvPr>
        </p:nvSpPr>
        <p:spPr/>
        <p:txBody>
          <a:bodyPr/>
          <a:lstStyle/>
          <a:p>
            <a:fld id="{5E8116F7-7729-6548-B1EE-B00A2C4ECEF0}" type="slidenum">
              <a:rPr lang="en-US" smtClean="0"/>
              <a:t>‹#›</a:t>
            </a:fld>
            <a:endParaRPr lang="en-US"/>
          </a:p>
        </p:txBody>
      </p:sp>
    </p:spTree>
    <p:extLst>
      <p:ext uri="{BB962C8B-B14F-4D97-AF65-F5344CB8AC3E}">
        <p14:creationId xmlns:p14="http://schemas.microsoft.com/office/powerpoint/2010/main" val="3939539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F73FF7-5ECB-B56E-EA1D-B4CC887A6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F6968C-4B99-C1D6-DBE7-83159D2AE3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90F4E7-4FB3-035F-9B49-B657174EFE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B4D00-1342-E04E-87DA-2359408118B3}" type="datetimeFigureOut">
              <a:rPr lang="en-US" smtClean="0"/>
              <a:t>6/26/24</a:t>
            </a:fld>
            <a:endParaRPr lang="en-US"/>
          </a:p>
        </p:txBody>
      </p:sp>
      <p:sp>
        <p:nvSpPr>
          <p:cNvPr id="5" name="Footer Placeholder 4">
            <a:extLst>
              <a:ext uri="{FF2B5EF4-FFF2-40B4-BE49-F238E27FC236}">
                <a16:creationId xmlns:a16="http://schemas.microsoft.com/office/drawing/2014/main" id="{C6BAE0A1-8311-EEA4-42F4-DCD233D42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42B481-835D-9199-6C0D-38E8BE8DBB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8116F7-7729-6548-B1EE-B00A2C4ECEF0}" type="slidenum">
              <a:rPr lang="en-US" smtClean="0"/>
              <a:t>‹#›</a:t>
            </a:fld>
            <a:endParaRPr lang="en-US"/>
          </a:p>
        </p:txBody>
      </p:sp>
    </p:spTree>
    <p:extLst>
      <p:ext uri="{BB962C8B-B14F-4D97-AF65-F5344CB8AC3E}">
        <p14:creationId xmlns:p14="http://schemas.microsoft.com/office/powerpoint/2010/main" val="3725597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pixabay.com/en/world-geography-map-globe-earth-36479/"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4.jpg"/><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2033"/>
        </a:solidFill>
        <a:effectLst/>
      </p:bgPr>
    </p:bg>
    <p:spTree>
      <p:nvGrpSpPr>
        <p:cNvPr id="1" name=""/>
        <p:cNvGrpSpPr/>
        <p:nvPr/>
      </p:nvGrpSpPr>
      <p:grpSpPr>
        <a:xfrm>
          <a:off x="0" y="0"/>
          <a:ext cx="0" cy="0"/>
          <a:chOff x="0" y="0"/>
          <a:chExt cx="0" cy="0"/>
        </a:xfrm>
      </p:grpSpPr>
      <p:pic>
        <p:nvPicPr>
          <p:cNvPr id="98" name="Picture 97" descr="A map of the world&#10;&#10;Description automatically generated">
            <a:extLst>
              <a:ext uri="{FF2B5EF4-FFF2-40B4-BE49-F238E27FC236}">
                <a16:creationId xmlns:a16="http://schemas.microsoft.com/office/drawing/2014/main" id="{88BF778B-BE20-9AD2-65A5-372106964D41}"/>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colorTemperature colorTemp="7200"/>
                    </a14:imgEffect>
                    <a14:imgEffect>
                      <a14:saturation sat="400000"/>
                    </a14:imgEffect>
                    <a14:imgEffect>
                      <a14:brightnessContrast bright="-40000" contrast="40000"/>
                    </a14:imgEffect>
                  </a14:imgLayer>
                </a14:imgProps>
              </a:ext>
              <a:ext uri="{837473B0-CC2E-450A-ABE3-18F120FF3D39}">
                <a1611:picAttrSrcUrl xmlns:a1611="http://schemas.microsoft.com/office/drawing/2016/11/main" r:id="rId5"/>
              </a:ext>
            </a:extLst>
          </a:blip>
          <a:stretch>
            <a:fillRect/>
          </a:stretch>
        </p:blipFill>
        <p:spPr>
          <a:xfrm>
            <a:off x="0" y="481686"/>
            <a:ext cx="11789254" cy="5894627"/>
          </a:xfrm>
          <a:prstGeom prst="rect">
            <a:avLst/>
          </a:prstGeom>
        </p:spPr>
      </p:pic>
      <p:sp>
        <p:nvSpPr>
          <p:cNvPr id="101" name="Freeform 100">
            <a:extLst>
              <a:ext uri="{FF2B5EF4-FFF2-40B4-BE49-F238E27FC236}">
                <a16:creationId xmlns:a16="http://schemas.microsoft.com/office/drawing/2014/main" id="{0A6D26E4-3A77-B175-45E5-26AE35B13F72}"/>
              </a:ext>
            </a:extLst>
          </p:cNvPr>
          <p:cNvSpPr>
            <a:spLocks noChangeAspect="1"/>
          </p:cNvSpPr>
          <p:nvPr/>
        </p:nvSpPr>
        <p:spPr>
          <a:xfrm>
            <a:off x="-1084477" y="-830802"/>
            <a:ext cx="14496997" cy="8243228"/>
          </a:xfrm>
          <a:custGeom>
            <a:avLst/>
            <a:gdLst>
              <a:gd name="connsiteX0" fmla="*/ 8929941 w 14496997"/>
              <a:gd name="connsiteY0" fmla="*/ 6736714 h 8243228"/>
              <a:gd name="connsiteX1" fmla="*/ 9793461 w 14496997"/>
              <a:gd name="connsiteY1" fmla="*/ 6736714 h 8243228"/>
              <a:gd name="connsiteX2" fmla="*/ 10236451 w 14496997"/>
              <a:gd name="connsiteY2" fmla="*/ 7489971 h 8243228"/>
              <a:gd name="connsiteX3" fmla="*/ 9793461 w 14496997"/>
              <a:gd name="connsiteY3" fmla="*/ 8243228 h 8243228"/>
              <a:gd name="connsiteX4" fmla="*/ 8929941 w 14496997"/>
              <a:gd name="connsiteY4" fmla="*/ 8243228 h 8243228"/>
              <a:gd name="connsiteX5" fmla="*/ 8486951 w 14496997"/>
              <a:gd name="connsiteY5" fmla="*/ 7489971 h 8243228"/>
              <a:gd name="connsiteX6" fmla="*/ 13190487 w 14496997"/>
              <a:gd name="connsiteY6" fmla="*/ 5894624 h 8243228"/>
              <a:gd name="connsiteX7" fmla="*/ 14054007 w 14496997"/>
              <a:gd name="connsiteY7" fmla="*/ 5894624 h 8243228"/>
              <a:gd name="connsiteX8" fmla="*/ 14496997 w 14496997"/>
              <a:gd name="connsiteY8" fmla="*/ 6647881 h 8243228"/>
              <a:gd name="connsiteX9" fmla="*/ 14054007 w 14496997"/>
              <a:gd name="connsiteY9" fmla="*/ 7401138 h 8243228"/>
              <a:gd name="connsiteX10" fmla="*/ 13190487 w 14496997"/>
              <a:gd name="connsiteY10" fmla="*/ 7401138 h 8243228"/>
              <a:gd name="connsiteX11" fmla="*/ 12747497 w 14496997"/>
              <a:gd name="connsiteY11" fmla="*/ 6647881 h 8243228"/>
              <a:gd name="connsiteX12" fmla="*/ 10356505 w 14496997"/>
              <a:gd name="connsiteY12" fmla="*/ 5894624 h 8243228"/>
              <a:gd name="connsiteX13" fmla="*/ 11220025 w 14496997"/>
              <a:gd name="connsiteY13" fmla="*/ 5894624 h 8243228"/>
              <a:gd name="connsiteX14" fmla="*/ 11663015 w 14496997"/>
              <a:gd name="connsiteY14" fmla="*/ 6647881 h 8243228"/>
              <a:gd name="connsiteX15" fmla="*/ 11220025 w 14496997"/>
              <a:gd name="connsiteY15" fmla="*/ 7401138 h 8243228"/>
              <a:gd name="connsiteX16" fmla="*/ 10356505 w 14496997"/>
              <a:gd name="connsiteY16" fmla="*/ 7401138 h 8243228"/>
              <a:gd name="connsiteX17" fmla="*/ 9913515 w 14496997"/>
              <a:gd name="connsiteY17" fmla="*/ 6647881 h 8243228"/>
              <a:gd name="connsiteX18" fmla="*/ 11763923 w 14496997"/>
              <a:gd name="connsiteY18" fmla="*/ 5052534 h 8243228"/>
              <a:gd name="connsiteX19" fmla="*/ 12627443 w 14496997"/>
              <a:gd name="connsiteY19" fmla="*/ 5052534 h 8243228"/>
              <a:gd name="connsiteX20" fmla="*/ 13070433 w 14496997"/>
              <a:gd name="connsiteY20" fmla="*/ 5805791 h 8243228"/>
              <a:gd name="connsiteX21" fmla="*/ 12627443 w 14496997"/>
              <a:gd name="connsiteY21" fmla="*/ 6559048 h 8243228"/>
              <a:gd name="connsiteX22" fmla="*/ 11763923 w 14496997"/>
              <a:gd name="connsiteY22" fmla="*/ 6559048 h 8243228"/>
              <a:gd name="connsiteX23" fmla="*/ 11320933 w 14496997"/>
              <a:gd name="connsiteY23" fmla="*/ 5805791 h 8243228"/>
              <a:gd name="connsiteX24" fmla="*/ 8929941 w 14496997"/>
              <a:gd name="connsiteY24" fmla="*/ 5052534 h 8243228"/>
              <a:gd name="connsiteX25" fmla="*/ 9793461 w 14496997"/>
              <a:gd name="connsiteY25" fmla="*/ 5052534 h 8243228"/>
              <a:gd name="connsiteX26" fmla="*/ 10236451 w 14496997"/>
              <a:gd name="connsiteY26" fmla="*/ 5805791 h 8243228"/>
              <a:gd name="connsiteX27" fmla="*/ 9793461 w 14496997"/>
              <a:gd name="connsiteY27" fmla="*/ 6559048 h 8243228"/>
              <a:gd name="connsiteX28" fmla="*/ 8929941 w 14496997"/>
              <a:gd name="connsiteY28" fmla="*/ 6559048 h 8243228"/>
              <a:gd name="connsiteX29" fmla="*/ 8486951 w 14496997"/>
              <a:gd name="connsiteY29" fmla="*/ 5805791 h 8243228"/>
              <a:gd name="connsiteX30" fmla="*/ 6095961 w 14496997"/>
              <a:gd name="connsiteY30" fmla="*/ 5052534 h 8243228"/>
              <a:gd name="connsiteX31" fmla="*/ 6959480 w 14496997"/>
              <a:gd name="connsiteY31" fmla="*/ 5052534 h 8243228"/>
              <a:gd name="connsiteX32" fmla="*/ 7402469 w 14496997"/>
              <a:gd name="connsiteY32" fmla="*/ 5805791 h 8243228"/>
              <a:gd name="connsiteX33" fmla="*/ 6959480 w 14496997"/>
              <a:gd name="connsiteY33" fmla="*/ 6559048 h 8243228"/>
              <a:gd name="connsiteX34" fmla="*/ 6095961 w 14496997"/>
              <a:gd name="connsiteY34" fmla="*/ 6559048 h 8243228"/>
              <a:gd name="connsiteX35" fmla="*/ 5652971 w 14496997"/>
              <a:gd name="connsiteY35" fmla="*/ 5805791 h 8243228"/>
              <a:gd name="connsiteX36" fmla="*/ 3276970 w 14496997"/>
              <a:gd name="connsiteY36" fmla="*/ 5052534 h 8243228"/>
              <a:gd name="connsiteX37" fmla="*/ 4140490 w 14496997"/>
              <a:gd name="connsiteY37" fmla="*/ 5052534 h 8243228"/>
              <a:gd name="connsiteX38" fmla="*/ 4583480 w 14496997"/>
              <a:gd name="connsiteY38" fmla="*/ 5805791 h 8243228"/>
              <a:gd name="connsiteX39" fmla="*/ 4140490 w 14496997"/>
              <a:gd name="connsiteY39" fmla="*/ 6559048 h 8243228"/>
              <a:gd name="connsiteX40" fmla="*/ 3276970 w 14496997"/>
              <a:gd name="connsiteY40" fmla="*/ 6559048 h 8243228"/>
              <a:gd name="connsiteX41" fmla="*/ 2833980 w 14496997"/>
              <a:gd name="connsiteY41" fmla="*/ 5805791 h 8243228"/>
              <a:gd name="connsiteX42" fmla="*/ 13175497 w 14496997"/>
              <a:gd name="connsiteY42" fmla="*/ 4210445 h 8243228"/>
              <a:gd name="connsiteX43" fmla="*/ 14039017 w 14496997"/>
              <a:gd name="connsiteY43" fmla="*/ 4210445 h 8243228"/>
              <a:gd name="connsiteX44" fmla="*/ 14482007 w 14496997"/>
              <a:gd name="connsiteY44" fmla="*/ 4963702 h 8243228"/>
              <a:gd name="connsiteX45" fmla="*/ 14039017 w 14496997"/>
              <a:gd name="connsiteY45" fmla="*/ 5716959 h 8243228"/>
              <a:gd name="connsiteX46" fmla="*/ 13175497 w 14496997"/>
              <a:gd name="connsiteY46" fmla="*/ 5716959 h 8243228"/>
              <a:gd name="connsiteX47" fmla="*/ 12732507 w 14496997"/>
              <a:gd name="connsiteY47" fmla="*/ 4963702 h 8243228"/>
              <a:gd name="connsiteX48" fmla="*/ 10341515 w 14496997"/>
              <a:gd name="connsiteY48" fmla="*/ 4210445 h 8243228"/>
              <a:gd name="connsiteX49" fmla="*/ 11205035 w 14496997"/>
              <a:gd name="connsiteY49" fmla="*/ 4210445 h 8243228"/>
              <a:gd name="connsiteX50" fmla="*/ 11648025 w 14496997"/>
              <a:gd name="connsiteY50" fmla="*/ 4963702 h 8243228"/>
              <a:gd name="connsiteX51" fmla="*/ 11205035 w 14496997"/>
              <a:gd name="connsiteY51" fmla="*/ 5716959 h 8243228"/>
              <a:gd name="connsiteX52" fmla="*/ 10341515 w 14496997"/>
              <a:gd name="connsiteY52" fmla="*/ 5716959 h 8243228"/>
              <a:gd name="connsiteX53" fmla="*/ 9898525 w 14496997"/>
              <a:gd name="connsiteY53" fmla="*/ 4963702 h 8243228"/>
              <a:gd name="connsiteX54" fmla="*/ 7507533 w 14496997"/>
              <a:gd name="connsiteY54" fmla="*/ 4210445 h 8243228"/>
              <a:gd name="connsiteX55" fmla="*/ 8371053 w 14496997"/>
              <a:gd name="connsiteY55" fmla="*/ 4210445 h 8243228"/>
              <a:gd name="connsiteX56" fmla="*/ 8814043 w 14496997"/>
              <a:gd name="connsiteY56" fmla="*/ 4963702 h 8243228"/>
              <a:gd name="connsiteX57" fmla="*/ 8371053 w 14496997"/>
              <a:gd name="connsiteY57" fmla="*/ 5716959 h 8243228"/>
              <a:gd name="connsiteX58" fmla="*/ 7507533 w 14496997"/>
              <a:gd name="connsiteY58" fmla="*/ 5716959 h 8243228"/>
              <a:gd name="connsiteX59" fmla="*/ 7064543 w 14496997"/>
              <a:gd name="connsiteY59" fmla="*/ 4963702 h 8243228"/>
              <a:gd name="connsiteX60" fmla="*/ 4688544 w 14496997"/>
              <a:gd name="connsiteY60" fmla="*/ 4210445 h 8243228"/>
              <a:gd name="connsiteX61" fmla="*/ 5552063 w 14496997"/>
              <a:gd name="connsiteY61" fmla="*/ 4210445 h 8243228"/>
              <a:gd name="connsiteX62" fmla="*/ 5995054 w 14496997"/>
              <a:gd name="connsiteY62" fmla="*/ 4963702 h 8243228"/>
              <a:gd name="connsiteX63" fmla="*/ 5552063 w 14496997"/>
              <a:gd name="connsiteY63" fmla="*/ 5716959 h 8243228"/>
              <a:gd name="connsiteX64" fmla="*/ 4688544 w 14496997"/>
              <a:gd name="connsiteY64" fmla="*/ 5716959 h 8243228"/>
              <a:gd name="connsiteX65" fmla="*/ 4245554 w 14496997"/>
              <a:gd name="connsiteY65" fmla="*/ 4963702 h 8243228"/>
              <a:gd name="connsiteX66" fmla="*/ 1869553 w 14496997"/>
              <a:gd name="connsiteY66" fmla="*/ 4210445 h 8243228"/>
              <a:gd name="connsiteX67" fmla="*/ 2733072 w 14496997"/>
              <a:gd name="connsiteY67" fmla="*/ 4210445 h 8243228"/>
              <a:gd name="connsiteX68" fmla="*/ 3176062 w 14496997"/>
              <a:gd name="connsiteY68" fmla="*/ 4963702 h 8243228"/>
              <a:gd name="connsiteX69" fmla="*/ 2733072 w 14496997"/>
              <a:gd name="connsiteY69" fmla="*/ 5716959 h 8243228"/>
              <a:gd name="connsiteX70" fmla="*/ 1869553 w 14496997"/>
              <a:gd name="connsiteY70" fmla="*/ 5716959 h 8243228"/>
              <a:gd name="connsiteX71" fmla="*/ 1426563 w 14496997"/>
              <a:gd name="connsiteY71" fmla="*/ 4963702 h 8243228"/>
              <a:gd name="connsiteX72" fmla="*/ 442990 w 14496997"/>
              <a:gd name="connsiteY72" fmla="*/ 3368357 h 8243228"/>
              <a:gd name="connsiteX73" fmla="*/ 1306509 w 14496997"/>
              <a:gd name="connsiteY73" fmla="*/ 3368357 h 8243228"/>
              <a:gd name="connsiteX74" fmla="*/ 1749499 w 14496997"/>
              <a:gd name="connsiteY74" fmla="*/ 4121612 h 8243228"/>
              <a:gd name="connsiteX75" fmla="*/ 1306509 w 14496997"/>
              <a:gd name="connsiteY75" fmla="*/ 4874869 h 8243228"/>
              <a:gd name="connsiteX76" fmla="*/ 442990 w 14496997"/>
              <a:gd name="connsiteY76" fmla="*/ 4874869 h 8243228"/>
              <a:gd name="connsiteX77" fmla="*/ 0 w 14496997"/>
              <a:gd name="connsiteY77" fmla="*/ 4121612 h 8243228"/>
              <a:gd name="connsiteX78" fmla="*/ 3276971 w 14496997"/>
              <a:gd name="connsiteY78" fmla="*/ 3368357 h 8243228"/>
              <a:gd name="connsiteX79" fmla="*/ 4140490 w 14496997"/>
              <a:gd name="connsiteY79" fmla="*/ 3368357 h 8243228"/>
              <a:gd name="connsiteX80" fmla="*/ 4583481 w 14496997"/>
              <a:gd name="connsiteY80" fmla="*/ 4121612 h 8243228"/>
              <a:gd name="connsiteX81" fmla="*/ 4140490 w 14496997"/>
              <a:gd name="connsiteY81" fmla="*/ 4874869 h 8243228"/>
              <a:gd name="connsiteX82" fmla="*/ 3276971 w 14496997"/>
              <a:gd name="connsiteY82" fmla="*/ 4874869 h 8243228"/>
              <a:gd name="connsiteX83" fmla="*/ 2833980 w 14496997"/>
              <a:gd name="connsiteY83" fmla="*/ 4121612 h 8243228"/>
              <a:gd name="connsiteX84" fmla="*/ 6095961 w 14496997"/>
              <a:gd name="connsiteY84" fmla="*/ 3368356 h 8243228"/>
              <a:gd name="connsiteX85" fmla="*/ 6959480 w 14496997"/>
              <a:gd name="connsiteY85" fmla="*/ 3368356 h 8243228"/>
              <a:gd name="connsiteX86" fmla="*/ 7402469 w 14496997"/>
              <a:gd name="connsiteY86" fmla="*/ 4121612 h 8243228"/>
              <a:gd name="connsiteX87" fmla="*/ 6959480 w 14496997"/>
              <a:gd name="connsiteY87" fmla="*/ 4874869 h 8243228"/>
              <a:gd name="connsiteX88" fmla="*/ 6095961 w 14496997"/>
              <a:gd name="connsiteY88" fmla="*/ 4874869 h 8243228"/>
              <a:gd name="connsiteX89" fmla="*/ 5652972 w 14496997"/>
              <a:gd name="connsiteY89" fmla="*/ 4121612 h 8243228"/>
              <a:gd name="connsiteX90" fmla="*/ 8929941 w 14496997"/>
              <a:gd name="connsiteY90" fmla="*/ 3368356 h 8243228"/>
              <a:gd name="connsiteX91" fmla="*/ 9793461 w 14496997"/>
              <a:gd name="connsiteY91" fmla="*/ 3368356 h 8243228"/>
              <a:gd name="connsiteX92" fmla="*/ 10236451 w 14496997"/>
              <a:gd name="connsiteY92" fmla="*/ 4121612 h 8243228"/>
              <a:gd name="connsiteX93" fmla="*/ 9793461 w 14496997"/>
              <a:gd name="connsiteY93" fmla="*/ 4874869 h 8243228"/>
              <a:gd name="connsiteX94" fmla="*/ 8929941 w 14496997"/>
              <a:gd name="connsiteY94" fmla="*/ 4874869 h 8243228"/>
              <a:gd name="connsiteX95" fmla="*/ 8486951 w 14496997"/>
              <a:gd name="connsiteY95" fmla="*/ 4121612 h 8243228"/>
              <a:gd name="connsiteX96" fmla="*/ 11763923 w 14496997"/>
              <a:gd name="connsiteY96" fmla="*/ 3368355 h 8243228"/>
              <a:gd name="connsiteX97" fmla="*/ 12627443 w 14496997"/>
              <a:gd name="connsiteY97" fmla="*/ 3368355 h 8243228"/>
              <a:gd name="connsiteX98" fmla="*/ 13070433 w 14496997"/>
              <a:gd name="connsiteY98" fmla="*/ 4121612 h 8243228"/>
              <a:gd name="connsiteX99" fmla="*/ 12627443 w 14496997"/>
              <a:gd name="connsiteY99" fmla="*/ 4874869 h 8243228"/>
              <a:gd name="connsiteX100" fmla="*/ 11763923 w 14496997"/>
              <a:gd name="connsiteY100" fmla="*/ 4874869 h 8243228"/>
              <a:gd name="connsiteX101" fmla="*/ 11320933 w 14496997"/>
              <a:gd name="connsiteY101" fmla="*/ 4121612 h 8243228"/>
              <a:gd name="connsiteX102" fmla="*/ 1854563 w 14496997"/>
              <a:gd name="connsiteY102" fmla="*/ 2526268 h 8243228"/>
              <a:gd name="connsiteX103" fmla="*/ 2718082 w 14496997"/>
              <a:gd name="connsiteY103" fmla="*/ 2526268 h 8243228"/>
              <a:gd name="connsiteX104" fmla="*/ 3161072 w 14496997"/>
              <a:gd name="connsiteY104" fmla="*/ 3279525 h 8243228"/>
              <a:gd name="connsiteX105" fmla="*/ 2718082 w 14496997"/>
              <a:gd name="connsiteY105" fmla="*/ 4032780 h 8243228"/>
              <a:gd name="connsiteX106" fmla="*/ 1854563 w 14496997"/>
              <a:gd name="connsiteY106" fmla="*/ 4032780 h 8243228"/>
              <a:gd name="connsiteX107" fmla="*/ 1411573 w 14496997"/>
              <a:gd name="connsiteY107" fmla="*/ 3279525 h 8243228"/>
              <a:gd name="connsiteX108" fmla="*/ 4703534 w 14496997"/>
              <a:gd name="connsiteY108" fmla="*/ 2526268 h 8243228"/>
              <a:gd name="connsiteX109" fmla="*/ 5567054 w 14496997"/>
              <a:gd name="connsiteY109" fmla="*/ 2526268 h 8243228"/>
              <a:gd name="connsiteX110" fmla="*/ 6010043 w 14496997"/>
              <a:gd name="connsiteY110" fmla="*/ 3279525 h 8243228"/>
              <a:gd name="connsiteX111" fmla="*/ 5567054 w 14496997"/>
              <a:gd name="connsiteY111" fmla="*/ 4032780 h 8243228"/>
              <a:gd name="connsiteX112" fmla="*/ 4703534 w 14496997"/>
              <a:gd name="connsiteY112" fmla="*/ 4032780 h 8243228"/>
              <a:gd name="connsiteX113" fmla="*/ 4260544 w 14496997"/>
              <a:gd name="connsiteY113" fmla="*/ 3279525 h 8243228"/>
              <a:gd name="connsiteX114" fmla="*/ 7522523 w 14496997"/>
              <a:gd name="connsiteY114" fmla="*/ 2526267 h 8243228"/>
              <a:gd name="connsiteX115" fmla="*/ 8386043 w 14496997"/>
              <a:gd name="connsiteY115" fmla="*/ 2526267 h 8243228"/>
              <a:gd name="connsiteX116" fmla="*/ 8829033 w 14496997"/>
              <a:gd name="connsiteY116" fmla="*/ 3279524 h 8243228"/>
              <a:gd name="connsiteX117" fmla="*/ 8386043 w 14496997"/>
              <a:gd name="connsiteY117" fmla="*/ 4032780 h 8243228"/>
              <a:gd name="connsiteX118" fmla="*/ 7522523 w 14496997"/>
              <a:gd name="connsiteY118" fmla="*/ 4032780 h 8243228"/>
              <a:gd name="connsiteX119" fmla="*/ 7079535 w 14496997"/>
              <a:gd name="connsiteY119" fmla="*/ 3279524 h 8243228"/>
              <a:gd name="connsiteX120" fmla="*/ 442990 w 14496997"/>
              <a:gd name="connsiteY120" fmla="*/ 1684178 h 8243228"/>
              <a:gd name="connsiteX121" fmla="*/ 1306510 w 14496997"/>
              <a:gd name="connsiteY121" fmla="*/ 1684178 h 8243228"/>
              <a:gd name="connsiteX122" fmla="*/ 1749499 w 14496997"/>
              <a:gd name="connsiteY122" fmla="*/ 2437435 h 8243228"/>
              <a:gd name="connsiteX123" fmla="*/ 1306510 w 14496997"/>
              <a:gd name="connsiteY123" fmla="*/ 3190693 h 8243228"/>
              <a:gd name="connsiteX124" fmla="*/ 442990 w 14496997"/>
              <a:gd name="connsiteY124" fmla="*/ 3190693 h 8243228"/>
              <a:gd name="connsiteX125" fmla="*/ 0 w 14496997"/>
              <a:gd name="connsiteY125" fmla="*/ 2437435 h 8243228"/>
              <a:gd name="connsiteX126" fmla="*/ 3276971 w 14496997"/>
              <a:gd name="connsiteY126" fmla="*/ 1684178 h 8243228"/>
              <a:gd name="connsiteX127" fmla="*/ 4140491 w 14496997"/>
              <a:gd name="connsiteY127" fmla="*/ 1684178 h 8243228"/>
              <a:gd name="connsiteX128" fmla="*/ 4583481 w 14496997"/>
              <a:gd name="connsiteY128" fmla="*/ 2437435 h 8243228"/>
              <a:gd name="connsiteX129" fmla="*/ 4140491 w 14496997"/>
              <a:gd name="connsiteY129" fmla="*/ 3190692 h 8243228"/>
              <a:gd name="connsiteX130" fmla="*/ 3276971 w 14496997"/>
              <a:gd name="connsiteY130" fmla="*/ 3190692 h 8243228"/>
              <a:gd name="connsiteX131" fmla="*/ 2833980 w 14496997"/>
              <a:gd name="connsiteY131" fmla="*/ 2437435 h 8243228"/>
              <a:gd name="connsiteX132" fmla="*/ 1869553 w 14496997"/>
              <a:gd name="connsiteY132" fmla="*/ 842089 h 8243228"/>
              <a:gd name="connsiteX133" fmla="*/ 2733073 w 14496997"/>
              <a:gd name="connsiteY133" fmla="*/ 842089 h 8243228"/>
              <a:gd name="connsiteX134" fmla="*/ 3176063 w 14496997"/>
              <a:gd name="connsiteY134" fmla="*/ 1595346 h 8243228"/>
              <a:gd name="connsiteX135" fmla="*/ 2733073 w 14496997"/>
              <a:gd name="connsiteY135" fmla="*/ 2348603 h 8243228"/>
              <a:gd name="connsiteX136" fmla="*/ 1869553 w 14496997"/>
              <a:gd name="connsiteY136" fmla="*/ 2348603 h 8243228"/>
              <a:gd name="connsiteX137" fmla="*/ 1426563 w 14496997"/>
              <a:gd name="connsiteY137" fmla="*/ 1595346 h 8243228"/>
              <a:gd name="connsiteX138" fmla="*/ 442990 w 14496997"/>
              <a:gd name="connsiteY138" fmla="*/ 0 h 8243228"/>
              <a:gd name="connsiteX139" fmla="*/ 1306510 w 14496997"/>
              <a:gd name="connsiteY139" fmla="*/ 0 h 8243228"/>
              <a:gd name="connsiteX140" fmla="*/ 1749500 w 14496997"/>
              <a:gd name="connsiteY140" fmla="*/ 753257 h 8243228"/>
              <a:gd name="connsiteX141" fmla="*/ 1306510 w 14496997"/>
              <a:gd name="connsiteY141" fmla="*/ 1506513 h 8243228"/>
              <a:gd name="connsiteX142" fmla="*/ 442990 w 14496997"/>
              <a:gd name="connsiteY142" fmla="*/ 1506513 h 8243228"/>
              <a:gd name="connsiteX143" fmla="*/ 0 w 14496997"/>
              <a:gd name="connsiteY143" fmla="*/ 753257 h 824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4496997" h="8243228">
                <a:moveTo>
                  <a:pt x="8929941" y="6736714"/>
                </a:moveTo>
                <a:lnTo>
                  <a:pt x="9793461" y="6736714"/>
                </a:lnTo>
                <a:lnTo>
                  <a:pt x="10236451" y="7489971"/>
                </a:lnTo>
                <a:lnTo>
                  <a:pt x="9793461" y="8243228"/>
                </a:lnTo>
                <a:lnTo>
                  <a:pt x="8929941" y="8243228"/>
                </a:lnTo>
                <a:lnTo>
                  <a:pt x="8486951" y="7489971"/>
                </a:lnTo>
                <a:close/>
                <a:moveTo>
                  <a:pt x="13190487" y="5894624"/>
                </a:moveTo>
                <a:lnTo>
                  <a:pt x="14054007" y="5894624"/>
                </a:lnTo>
                <a:lnTo>
                  <a:pt x="14496997" y="6647881"/>
                </a:lnTo>
                <a:lnTo>
                  <a:pt x="14054007" y="7401138"/>
                </a:lnTo>
                <a:lnTo>
                  <a:pt x="13190487" y="7401138"/>
                </a:lnTo>
                <a:lnTo>
                  <a:pt x="12747497" y="6647881"/>
                </a:lnTo>
                <a:close/>
                <a:moveTo>
                  <a:pt x="10356505" y="5894624"/>
                </a:moveTo>
                <a:lnTo>
                  <a:pt x="11220025" y="5894624"/>
                </a:lnTo>
                <a:lnTo>
                  <a:pt x="11663015" y="6647881"/>
                </a:lnTo>
                <a:lnTo>
                  <a:pt x="11220025" y="7401138"/>
                </a:lnTo>
                <a:lnTo>
                  <a:pt x="10356505" y="7401138"/>
                </a:lnTo>
                <a:lnTo>
                  <a:pt x="9913515" y="6647881"/>
                </a:lnTo>
                <a:close/>
                <a:moveTo>
                  <a:pt x="11763923" y="5052534"/>
                </a:moveTo>
                <a:lnTo>
                  <a:pt x="12627443" y="5052534"/>
                </a:lnTo>
                <a:lnTo>
                  <a:pt x="13070433" y="5805791"/>
                </a:lnTo>
                <a:lnTo>
                  <a:pt x="12627443" y="6559048"/>
                </a:lnTo>
                <a:lnTo>
                  <a:pt x="11763923" y="6559048"/>
                </a:lnTo>
                <a:lnTo>
                  <a:pt x="11320933" y="5805791"/>
                </a:lnTo>
                <a:close/>
                <a:moveTo>
                  <a:pt x="8929941" y="5052534"/>
                </a:moveTo>
                <a:lnTo>
                  <a:pt x="9793461" y="5052534"/>
                </a:lnTo>
                <a:lnTo>
                  <a:pt x="10236451" y="5805791"/>
                </a:lnTo>
                <a:lnTo>
                  <a:pt x="9793461" y="6559048"/>
                </a:lnTo>
                <a:lnTo>
                  <a:pt x="8929941" y="6559048"/>
                </a:lnTo>
                <a:lnTo>
                  <a:pt x="8486951" y="5805791"/>
                </a:lnTo>
                <a:close/>
                <a:moveTo>
                  <a:pt x="6095961" y="5052534"/>
                </a:moveTo>
                <a:lnTo>
                  <a:pt x="6959480" y="5052534"/>
                </a:lnTo>
                <a:lnTo>
                  <a:pt x="7402469" y="5805791"/>
                </a:lnTo>
                <a:lnTo>
                  <a:pt x="6959480" y="6559048"/>
                </a:lnTo>
                <a:lnTo>
                  <a:pt x="6095961" y="6559048"/>
                </a:lnTo>
                <a:lnTo>
                  <a:pt x="5652971" y="5805791"/>
                </a:lnTo>
                <a:close/>
                <a:moveTo>
                  <a:pt x="3276970" y="5052534"/>
                </a:moveTo>
                <a:lnTo>
                  <a:pt x="4140490" y="5052534"/>
                </a:lnTo>
                <a:lnTo>
                  <a:pt x="4583480" y="5805791"/>
                </a:lnTo>
                <a:lnTo>
                  <a:pt x="4140490" y="6559048"/>
                </a:lnTo>
                <a:lnTo>
                  <a:pt x="3276970" y="6559048"/>
                </a:lnTo>
                <a:lnTo>
                  <a:pt x="2833980" y="5805791"/>
                </a:lnTo>
                <a:close/>
                <a:moveTo>
                  <a:pt x="13175497" y="4210445"/>
                </a:moveTo>
                <a:lnTo>
                  <a:pt x="14039017" y="4210445"/>
                </a:lnTo>
                <a:lnTo>
                  <a:pt x="14482007" y="4963702"/>
                </a:lnTo>
                <a:lnTo>
                  <a:pt x="14039017" y="5716959"/>
                </a:lnTo>
                <a:lnTo>
                  <a:pt x="13175497" y="5716959"/>
                </a:lnTo>
                <a:lnTo>
                  <a:pt x="12732507" y="4963702"/>
                </a:lnTo>
                <a:close/>
                <a:moveTo>
                  <a:pt x="10341515" y="4210445"/>
                </a:moveTo>
                <a:lnTo>
                  <a:pt x="11205035" y="4210445"/>
                </a:lnTo>
                <a:lnTo>
                  <a:pt x="11648025" y="4963702"/>
                </a:lnTo>
                <a:lnTo>
                  <a:pt x="11205035" y="5716959"/>
                </a:lnTo>
                <a:lnTo>
                  <a:pt x="10341515" y="5716959"/>
                </a:lnTo>
                <a:lnTo>
                  <a:pt x="9898525" y="4963702"/>
                </a:lnTo>
                <a:close/>
                <a:moveTo>
                  <a:pt x="7507533" y="4210445"/>
                </a:moveTo>
                <a:lnTo>
                  <a:pt x="8371053" y="4210445"/>
                </a:lnTo>
                <a:lnTo>
                  <a:pt x="8814043" y="4963702"/>
                </a:lnTo>
                <a:lnTo>
                  <a:pt x="8371053" y="5716959"/>
                </a:lnTo>
                <a:lnTo>
                  <a:pt x="7507533" y="5716959"/>
                </a:lnTo>
                <a:lnTo>
                  <a:pt x="7064543" y="4963702"/>
                </a:lnTo>
                <a:close/>
                <a:moveTo>
                  <a:pt x="4688544" y="4210445"/>
                </a:moveTo>
                <a:lnTo>
                  <a:pt x="5552063" y="4210445"/>
                </a:lnTo>
                <a:lnTo>
                  <a:pt x="5995054" y="4963702"/>
                </a:lnTo>
                <a:lnTo>
                  <a:pt x="5552063" y="5716959"/>
                </a:lnTo>
                <a:lnTo>
                  <a:pt x="4688544" y="5716959"/>
                </a:lnTo>
                <a:lnTo>
                  <a:pt x="4245554" y="4963702"/>
                </a:lnTo>
                <a:close/>
                <a:moveTo>
                  <a:pt x="1869553" y="4210445"/>
                </a:moveTo>
                <a:lnTo>
                  <a:pt x="2733072" y="4210445"/>
                </a:lnTo>
                <a:lnTo>
                  <a:pt x="3176062" y="4963702"/>
                </a:lnTo>
                <a:lnTo>
                  <a:pt x="2733072" y="5716959"/>
                </a:lnTo>
                <a:lnTo>
                  <a:pt x="1869553" y="5716959"/>
                </a:lnTo>
                <a:lnTo>
                  <a:pt x="1426563" y="4963702"/>
                </a:lnTo>
                <a:close/>
                <a:moveTo>
                  <a:pt x="442990" y="3368357"/>
                </a:moveTo>
                <a:lnTo>
                  <a:pt x="1306509" y="3368357"/>
                </a:lnTo>
                <a:lnTo>
                  <a:pt x="1749499" y="4121612"/>
                </a:lnTo>
                <a:lnTo>
                  <a:pt x="1306509" y="4874869"/>
                </a:lnTo>
                <a:lnTo>
                  <a:pt x="442990" y="4874869"/>
                </a:lnTo>
                <a:lnTo>
                  <a:pt x="0" y="4121612"/>
                </a:lnTo>
                <a:close/>
                <a:moveTo>
                  <a:pt x="3276971" y="3368357"/>
                </a:moveTo>
                <a:lnTo>
                  <a:pt x="4140490" y="3368357"/>
                </a:lnTo>
                <a:lnTo>
                  <a:pt x="4583481" y="4121612"/>
                </a:lnTo>
                <a:lnTo>
                  <a:pt x="4140490" y="4874869"/>
                </a:lnTo>
                <a:lnTo>
                  <a:pt x="3276971" y="4874869"/>
                </a:lnTo>
                <a:lnTo>
                  <a:pt x="2833980" y="4121612"/>
                </a:lnTo>
                <a:close/>
                <a:moveTo>
                  <a:pt x="6095961" y="3368356"/>
                </a:moveTo>
                <a:lnTo>
                  <a:pt x="6959480" y="3368356"/>
                </a:lnTo>
                <a:lnTo>
                  <a:pt x="7402469" y="4121612"/>
                </a:lnTo>
                <a:lnTo>
                  <a:pt x="6959480" y="4874869"/>
                </a:lnTo>
                <a:lnTo>
                  <a:pt x="6095961" y="4874869"/>
                </a:lnTo>
                <a:lnTo>
                  <a:pt x="5652972" y="4121612"/>
                </a:lnTo>
                <a:close/>
                <a:moveTo>
                  <a:pt x="8929941" y="3368356"/>
                </a:moveTo>
                <a:lnTo>
                  <a:pt x="9793461" y="3368356"/>
                </a:lnTo>
                <a:lnTo>
                  <a:pt x="10236451" y="4121612"/>
                </a:lnTo>
                <a:lnTo>
                  <a:pt x="9793461" y="4874869"/>
                </a:lnTo>
                <a:lnTo>
                  <a:pt x="8929941" y="4874869"/>
                </a:lnTo>
                <a:lnTo>
                  <a:pt x="8486951" y="4121612"/>
                </a:lnTo>
                <a:close/>
                <a:moveTo>
                  <a:pt x="11763923" y="3368355"/>
                </a:moveTo>
                <a:lnTo>
                  <a:pt x="12627443" y="3368355"/>
                </a:lnTo>
                <a:lnTo>
                  <a:pt x="13070433" y="4121612"/>
                </a:lnTo>
                <a:lnTo>
                  <a:pt x="12627443" y="4874869"/>
                </a:lnTo>
                <a:lnTo>
                  <a:pt x="11763923" y="4874869"/>
                </a:lnTo>
                <a:lnTo>
                  <a:pt x="11320933" y="4121612"/>
                </a:lnTo>
                <a:close/>
                <a:moveTo>
                  <a:pt x="1854563" y="2526268"/>
                </a:moveTo>
                <a:lnTo>
                  <a:pt x="2718082" y="2526268"/>
                </a:lnTo>
                <a:lnTo>
                  <a:pt x="3161072" y="3279525"/>
                </a:lnTo>
                <a:lnTo>
                  <a:pt x="2718082" y="4032780"/>
                </a:lnTo>
                <a:lnTo>
                  <a:pt x="1854563" y="4032780"/>
                </a:lnTo>
                <a:lnTo>
                  <a:pt x="1411573" y="3279525"/>
                </a:lnTo>
                <a:close/>
                <a:moveTo>
                  <a:pt x="4703534" y="2526268"/>
                </a:moveTo>
                <a:lnTo>
                  <a:pt x="5567054" y="2526268"/>
                </a:lnTo>
                <a:lnTo>
                  <a:pt x="6010043" y="3279525"/>
                </a:lnTo>
                <a:lnTo>
                  <a:pt x="5567054" y="4032780"/>
                </a:lnTo>
                <a:lnTo>
                  <a:pt x="4703534" y="4032780"/>
                </a:lnTo>
                <a:lnTo>
                  <a:pt x="4260544" y="3279525"/>
                </a:lnTo>
                <a:close/>
                <a:moveTo>
                  <a:pt x="7522523" y="2526267"/>
                </a:moveTo>
                <a:lnTo>
                  <a:pt x="8386043" y="2526267"/>
                </a:lnTo>
                <a:lnTo>
                  <a:pt x="8829033" y="3279524"/>
                </a:lnTo>
                <a:lnTo>
                  <a:pt x="8386043" y="4032780"/>
                </a:lnTo>
                <a:lnTo>
                  <a:pt x="7522523" y="4032780"/>
                </a:lnTo>
                <a:lnTo>
                  <a:pt x="7079535" y="3279524"/>
                </a:lnTo>
                <a:close/>
                <a:moveTo>
                  <a:pt x="442990" y="1684178"/>
                </a:moveTo>
                <a:lnTo>
                  <a:pt x="1306510" y="1684178"/>
                </a:lnTo>
                <a:lnTo>
                  <a:pt x="1749499" y="2437435"/>
                </a:lnTo>
                <a:lnTo>
                  <a:pt x="1306510" y="3190693"/>
                </a:lnTo>
                <a:lnTo>
                  <a:pt x="442990" y="3190693"/>
                </a:lnTo>
                <a:lnTo>
                  <a:pt x="0" y="2437435"/>
                </a:lnTo>
                <a:close/>
                <a:moveTo>
                  <a:pt x="3276971" y="1684178"/>
                </a:moveTo>
                <a:lnTo>
                  <a:pt x="4140491" y="1684178"/>
                </a:lnTo>
                <a:lnTo>
                  <a:pt x="4583481" y="2437435"/>
                </a:lnTo>
                <a:lnTo>
                  <a:pt x="4140491" y="3190692"/>
                </a:lnTo>
                <a:lnTo>
                  <a:pt x="3276971" y="3190692"/>
                </a:lnTo>
                <a:lnTo>
                  <a:pt x="2833980" y="2437435"/>
                </a:lnTo>
                <a:close/>
                <a:moveTo>
                  <a:pt x="1869553" y="842089"/>
                </a:moveTo>
                <a:lnTo>
                  <a:pt x="2733073" y="842089"/>
                </a:lnTo>
                <a:lnTo>
                  <a:pt x="3176063" y="1595346"/>
                </a:lnTo>
                <a:lnTo>
                  <a:pt x="2733073" y="2348603"/>
                </a:lnTo>
                <a:lnTo>
                  <a:pt x="1869553" y="2348603"/>
                </a:lnTo>
                <a:lnTo>
                  <a:pt x="1426563" y="1595346"/>
                </a:lnTo>
                <a:close/>
                <a:moveTo>
                  <a:pt x="442990" y="0"/>
                </a:moveTo>
                <a:lnTo>
                  <a:pt x="1306510" y="0"/>
                </a:lnTo>
                <a:lnTo>
                  <a:pt x="1749500" y="753257"/>
                </a:lnTo>
                <a:lnTo>
                  <a:pt x="1306510" y="1506513"/>
                </a:lnTo>
                <a:lnTo>
                  <a:pt x="442990" y="1506513"/>
                </a:lnTo>
                <a:lnTo>
                  <a:pt x="0" y="753257"/>
                </a:lnTo>
                <a:close/>
              </a:path>
            </a:pathLst>
          </a:custGeom>
          <a:gradFill flip="none" rotWithShape="1">
            <a:gsLst>
              <a:gs pos="16000">
                <a:schemeClr val="tx1">
                  <a:alpha val="50000"/>
                </a:schemeClr>
              </a:gs>
              <a:gs pos="42000">
                <a:schemeClr val="accent1">
                  <a:alpha val="50000"/>
                </a:schemeClr>
              </a:gs>
              <a:gs pos="27000">
                <a:schemeClr val="tx2">
                  <a:alpha val="50000"/>
                </a:schemeClr>
              </a:gs>
              <a:gs pos="57000">
                <a:schemeClr val="accent2">
                  <a:alpha val="51000"/>
                </a:schemeClr>
              </a:gs>
              <a:gs pos="79000">
                <a:schemeClr val="accent3">
                  <a:alpha val="88684"/>
                </a:schemeClr>
              </a:gs>
            </a:gsLst>
            <a:lin ang="4800000" scaled="0"/>
            <a:tileRect/>
          </a:gradFill>
          <a:ln w="508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735682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3400989-8FBE-2F27-EEAA-35EE6C63269D}"/>
            </a:ext>
          </a:extLst>
        </p:cNvPr>
        <p:cNvGrpSpPr/>
        <p:nvPr/>
      </p:nvGrpSpPr>
      <p:grpSpPr>
        <a:xfrm>
          <a:off x="0" y="0"/>
          <a:ext cx="0" cy="0"/>
          <a:chOff x="0" y="0"/>
          <a:chExt cx="0" cy="0"/>
        </a:xfrm>
      </p:grpSpPr>
      <p:sp>
        <p:nvSpPr>
          <p:cNvPr id="8" name="Hexagon 7">
            <a:extLst>
              <a:ext uri="{FF2B5EF4-FFF2-40B4-BE49-F238E27FC236}">
                <a16:creationId xmlns:a16="http://schemas.microsoft.com/office/drawing/2014/main" id="{5522D095-F44D-F80B-0E76-DA7DF6587FF3}"/>
              </a:ext>
            </a:extLst>
          </p:cNvPr>
          <p:cNvSpPr>
            <a:spLocks noChangeAspect="1"/>
          </p:cNvSpPr>
          <p:nvPr/>
        </p:nvSpPr>
        <p:spPr>
          <a:xfrm rot="16200000">
            <a:off x="-250232" y="3018667"/>
            <a:ext cx="2633472" cy="2267712"/>
          </a:xfrm>
          <a:prstGeom prst="hexagon">
            <a:avLst/>
          </a:prstGeom>
          <a:blipFill dpi="0" rotWithShape="0">
            <a:blip r:embed="rId3"/>
            <a:srcRect/>
            <a:stretch>
              <a:fillRect l="-17000" t="-15000" r="-77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71890851-5699-CBFA-C31E-7793D36370ED}"/>
              </a:ext>
            </a:extLst>
          </p:cNvPr>
          <p:cNvSpPr>
            <a:spLocks noChangeAspect="1"/>
          </p:cNvSpPr>
          <p:nvPr/>
        </p:nvSpPr>
        <p:spPr>
          <a:xfrm rot="16200000">
            <a:off x="-22820" y="-416518"/>
            <a:ext cx="6850806" cy="9205810"/>
          </a:xfrm>
          <a:custGeom>
            <a:avLst/>
            <a:gdLst>
              <a:gd name="connsiteX0" fmla="*/ 2633472 w 6850806"/>
              <a:gd name="connsiteY0" fmla="*/ 3443437 h 9205810"/>
              <a:gd name="connsiteX1" fmla="*/ 2066544 w 6850806"/>
              <a:gd name="connsiteY1" fmla="*/ 4577292 h 9205810"/>
              <a:gd name="connsiteX2" fmla="*/ 566928 w 6850806"/>
              <a:gd name="connsiteY2" fmla="*/ 4577292 h 9205810"/>
              <a:gd name="connsiteX3" fmla="*/ 0 w 6850806"/>
              <a:gd name="connsiteY3" fmla="*/ 3443437 h 9205810"/>
              <a:gd name="connsiteX4" fmla="*/ 566928 w 6850806"/>
              <a:gd name="connsiteY4" fmla="*/ 2309582 h 9205810"/>
              <a:gd name="connsiteX5" fmla="*/ 2066544 w 6850806"/>
              <a:gd name="connsiteY5" fmla="*/ 2309582 h 9205810"/>
              <a:gd name="connsiteX6" fmla="*/ 2633473 w 6850806"/>
              <a:gd name="connsiteY6" fmla="*/ 8071955 h 9205810"/>
              <a:gd name="connsiteX7" fmla="*/ 2066545 w 6850806"/>
              <a:gd name="connsiteY7" fmla="*/ 9205810 h 9205810"/>
              <a:gd name="connsiteX8" fmla="*/ 566929 w 6850806"/>
              <a:gd name="connsiteY8" fmla="*/ 9205810 h 9205810"/>
              <a:gd name="connsiteX9" fmla="*/ 1 w 6850806"/>
              <a:gd name="connsiteY9" fmla="*/ 8071955 h 9205810"/>
              <a:gd name="connsiteX10" fmla="*/ 566929 w 6850806"/>
              <a:gd name="connsiteY10" fmla="*/ 6938100 h 9205810"/>
              <a:gd name="connsiteX11" fmla="*/ 2066545 w 6850806"/>
              <a:gd name="connsiteY11" fmla="*/ 6938100 h 9205810"/>
              <a:gd name="connsiteX12" fmla="*/ 6850806 w 6850806"/>
              <a:gd name="connsiteY12" fmla="*/ 1133855 h 9205810"/>
              <a:gd name="connsiteX13" fmla="*/ 6283878 w 6850806"/>
              <a:gd name="connsiteY13" fmla="*/ 2267710 h 9205810"/>
              <a:gd name="connsiteX14" fmla="*/ 4784262 w 6850806"/>
              <a:gd name="connsiteY14" fmla="*/ 2267710 h 9205810"/>
              <a:gd name="connsiteX15" fmla="*/ 4217334 w 6850806"/>
              <a:gd name="connsiteY15" fmla="*/ 1133855 h 9205810"/>
              <a:gd name="connsiteX16" fmla="*/ 4784262 w 6850806"/>
              <a:gd name="connsiteY16" fmla="*/ 0 h 9205810"/>
              <a:gd name="connsiteX17" fmla="*/ 6283878 w 6850806"/>
              <a:gd name="connsiteY17" fmla="*/ 0 h 920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0806" h="9205810">
                <a:moveTo>
                  <a:pt x="2633472" y="3443437"/>
                </a:moveTo>
                <a:lnTo>
                  <a:pt x="2066544" y="4577292"/>
                </a:lnTo>
                <a:lnTo>
                  <a:pt x="566928" y="4577292"/>
                </a:lnTo>
                <a:lnTo>
                  <a:pt x="0" y="3443437"/>
                </a:lnTo>
                <a:lnTo>
                  <a:pt x="566928" y="2309582"/>
                </a:lnTo>
                <a:lnTo>
                  <a:pt x="2066544" y="2309582"/>
                </a:lnTo>
                <a:close/>
                <a:moveTo>
                  <a:pt x="2633473" y="8071955"/>
                </a:moveTo>
                <a:lnTo>
                  <a:pt x="2066545" y="9205810"/>
                </a:lnTo>
                <a:lnTo>
                  <a:pt x="566929" y="9205810"/>
                </a:lnTo>
                <a:lnTo>
                  <a:pt x="1" y="8071955"/>
                </a:lnTo>
                <a:lnTo>
                  <a:pt x="566929" y="6938100"/>
                </a:lnTo>
                <a:lnTo>
                  <a:pt x="2066545" y="6938100"/>
                </a:lnTo>
                <a:close/>
                <a:moveTo>
                  <a:pt x="6850806" y="1133855"/>
                </a:moveTo>
                <a:lnTo>
                  <a:pt x="6283878" y="2267710"/>
                </a:lnTo>
                <a:lnTo>
                  <a:pt x="4784262" y="2267710"/>
                </a:lnTo>
                <a:lnTo>
                  <a:pt x="4217334" y="1133855"/>
                </a:lnTo>
                <a:lnTo>
                  <a:pt x="4784262" y="0"/>
                </a:lnTo>
                <a:lnTo>
                  <a:pt x="6283878" y="0"/>
                </a:lnTo>
                <a:close/>
              </a:path>
            </a:pathLst>
          </a:custGeom>
          <a:gradFill flip="none" rotWithShape="1">
            <a:gsLst>
              <a:gs pos="10000">
                <a:schemeClr val="tx1">
                  <a:alpha val="84622"/>
                </a:schemeClr>
              </a:gs>
              <a:gs pos="62000">
                <a:schemeClr val="accent1">
                  <a:alpha val="85000"/>
                </a:schemeClr>
              </a:gs>
              <a:gs pos="27000">
                <a:schemeClr val="tx2">
                  <a:alpha val="85000"/>
                </a:schemeClr>
              </a:gs>
              <a:gs pos="78000">
                <a:schemeClr val="accent3">
                  <a:alpha val="56756"/>
                </a:schemeClr>
              </a:gs>
              <a:gs pos="68000">
                <a:schemeClr val="accent2">
                  <a:alpha val="85000"/>
                </a:schemeClr>
              </a:gs>
            </a:gsLst>
            <a:lin ang="19800000" scaled="0"/>
            <a:tileRect/>
          </a:gradFill>
          <a:ln w="508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Hexagon 19">
            <a:extLst>
              <a:ext uri="{FF2B5EF4-FFF2-40B4-BE49-F238E27FC236}">
                <a16:creationId xmlns:a16="http://schemas.microsoft.com/office/drawing/2014/main" id="{B46DBB28-AD50-9FB0-1967-58C6589AEA77}"/>
              </a:ext>
            </a:extLst>
          </p:cNvPr>
          <p:cNvSpPr>
            <a:spLocks noChangeAspect="1"/>
          </p:cNvSpPr>
          <p:nvPr/>
        </p:nvSpPr>
        <p:spPr>
          <a:xfrm rot="16200000">
            <a:off x="-1401234" y="5161198"/>
            <a:ext cx="2633472" cy="2267712"/>
          </a:xfrm>
          <a:prstGeom prst="hexagon">
            <a:avLst/>
          </a:prstGeom>
          <a:noFill/>
          <a:ln w="603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E824C19-9513-CCF3-0397-EE507E21BD87}"/>
              </a:ext>
            </a:extLst>
          </p:cNvPr>
          <p:cNvSpPr txBox="1"/>
          <p:nvPr/>
        </p:nvSpPr>
        <p:spPr>
          <a:xfrm>
            <a:off x="2268726" y="2301981"/>
            <a:ext cx="8828670" cy="2062103"/>
          </a:xfrm>
          <a:prstGeom prst="rect">
            <a:avLst/>
          </a:prstGeom>
          <a:noFill/>
        </p:spPr>
        <p:txBody>
          <a:bodyPr wrap="square" rtlCol="0">
            <a:spAutoFit/>
          </a:bodyPr>
          <a:lstStyle/>
          <a:p>
            <a:pPr algn="ctr">
              <a:spcAft>
                <a:spcPts val="600"/>
              </a:spcAft>
            </a:pPr>
            <a:r>
              <a:rPr lang="en-US" sz="3200" dirty="0">
                <a:solidFill>
                  <a:schemeClr val="bg1"/>
                </a:solidFill>
              </a:rPr>
              <a:t>The mission of the Church on earth is to serve the mission of God, and the mission of theological education is to strengthen and accompany the mission of the Church.</a:t>
            </a:r>
            <a:endParaRPr lang="en-US" sz="3200" kern="100" dirty="0">
              <a:solidFill>
                <a:schemeClr val="bg1"/>
              </a:solidFill>
              <a:ea typeface="Aptos" panose="020B0004020202020204" pitchFamily="34" charset="0"/>
              <a:cs typeface="Times New Roman" panose="02020603050405020304" pitchFamily="18" charset="0"/>
            </a:endParaRPr>
          </a:p>
        </p:txBody>
      </p:sp>
      <p:sp>
        <p:nvSpPr>
          <p:cNvPr id="3" name="Hexagon 2">
            <a:extLst>
              <a:ext uri="{FF2B5EF4-FFF2-40B4-BE49-F238E27FC236}">
                <a16:creationId xmlns:a16="http://schemas.microsoft.com/office/drawing/2014/main" id="{6D0158B5-84C9-DEFD-2413-7CB9B3B872D1}"/>
              </a:ext>
            </a:extLst>
          </p:cNvPr>
          <p:cNvSpPr>
            <a:spLocks noChangeAspect="1"/>
          </p:cNvSpPr>
          <p:nvPr/>
        </p:nvSpPr>
        <p:spPr>
          <a:xfrm rot="16200000">
            <a:off x="3261573" y="5127335"/>
            <a:ext cx="2633472" cy="2267712"/>
          </a:xfrm>
          <a:prstGeom prst="hexagon">
            <a:avLst/>
          </a:prstGeom>
          <a:blipFill dpi="0" rotWithShape="0">
            <a:blip r:embed="rId4"/>
            <a:srcRect/>
            <a:stretch>
              <a:fillRect l="-40000" r="-4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839D9514-81C7-2E6A-F39E-2A22B6E9F8AC}"/>
              </a:ext>
            </a:extLst>
          </p:cNvPr>
          <p:cNvSpPr>
            <a:spLocks noChangeAspect="1"/>
          </p:cNvSpPr>
          <p:nvPr/>
        </p:nvSpPr>
        <p:spPr>
          <a:xfrm rot="16200000">
            <a:off x="951991" y="5161198"/>
            <a:ext cx="2633472" cy="2267712"/>
          </a:xfrm>
          <a:prstGeom prst="hexagon">
            <a:avLst/>
          </a:prstGeom>
          <a:blipFill dpi="0" rotWithShape="0">
            <a:blip r:embed="rId5"/>
            <a:srcRect/>
            <a:stretch>
              <a:fillRect l="-40000" r="-40000" b="-1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78FB90B-FBBE-E01D-8FF4-E680265F4031}"/>
              </a:ext>
            </a:extLst>
          </p:cNvPr>
          <p:cNvSpPr txBox="1"/>
          <p:nvPr/>
        </p:nvSpPr>
        <p:spPr>
          <a:xfrm>
            <a:off x="2515662" y="1048686"/>
            <a:ext cx="7967498" cy="830997"/>
          </a:xfrm>
          <a:prstGeom prst="rect">
            <a:avLst/>
          </a:prstGeom>
          <a:noFill/>
        </p:spPr>
        <p:txBody>
          <a:bodyPr wrap="square" rtlCol="0">
            <a:spAutoFit/>
          </a:bodyPr>
          <a:lstStyle/>
          <a:p>
            <a:pPr algn="ctr"/>
            <a:r>
              <a:rPr lang="en-US" sz="4800" b="1" dirty="0">
                <a:solidFill>
                  <a:schemeClr val="accent3"/>
                </a:solidFill>
                <a:latin typeface="Abadi" panose="020B0604020104020204" pitchFamily="34" charset="0"/>
                <a:cs typeface="Times New Roman" panose="02020603050405020304" pitchFamily="18" charset="0"/>
              </a:rPr>
              <a:t>Lausanne Cape Town 2010</a:t>
            </a:r>
          </a:p>
        </p:txBody>
      </p:sp>
    </p:spTree>
    <p:extLst>
      <p:ext uri="{BB962C8B-B14F-4D97-AF65-F5344CB8AC3E}">
        <p14:creationId xmlns:p14="http://schemas.microsoft.com/office/powerpoint/2010/main" val="38037025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3400989-8FBE-2F27-EEAA-35EE6C63269D}"/>
            </a:ext>
          </a:extLst>
        </p:cNvPr>
        <p:cNvGrpSpPr/>
        <p:nvPr/>
      </p:nvGrpSpPr>
      <p:grpSpPr>
        <a:xfrm>
          <a:off x="0" y="0"/>
          <a:ext cx="0" cy="0"/>
          <a:chOff x="0" y="0"/>
          <a:chExt cx="0" cy="0"/>
        </a:xfrm>
      </p:grpSpPr>
      <p:sp>
        <p:nvSpPr>
          <p:cNvPr id="8" name="Hexagon 7">
            <a:extLst>
              <a:ext uri="{FF2B5EF4-FFF2-40B4-BE49-F238E27FC236}">
                <a16:creationId xmlns:a16="http://schemas.microsoft.com/office/drawing/2014/main" id="{5522D095-F44D-F80B-0E76-DA7DF6587FF3}"/>
              </a:ext>
            </a:extLst>
          </p:cNvPr>
          <p:cNvSpPr>
            <a:spLocks noChangeAspect="1"/>
          </p:cNvSpPr>
          <p:nvPr/>
        </p:nvSpPr>
        <p:spPr>
          <a:xfrm rot="16200000">
            <a:off x="-250232" y="3018667"/>
            <a:ext cx="2633472" cy="2267712"/>
          </a:xfrm>
          <a:prstGeom prst="hexagon">
            <a:avLst/>
          </a:prstGeom>
          <a:blipFill dpi="0" rotWithShape="0">
            <a:blip r:embed="rId3"/>
            <a:srcRect/>
            <a:stretch>
              <a:fillRect l="-17000" t="-15000" r="-77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71890851-5699-CBFA-C31E-7793D36370ED}"/>
              </a:ext>
            </a:extLst>
          </p:cNvPr>
          <p:cNvSpPr>
            <a:spLocks noChangeAspect="1"/>
          </p:cNvSpPr>
          <p:nvPr/>
        </p:nvSpPr>
        <p:spPr>
          <a:xfrm rot="16200000">
            <a:off x="-22820" y="-416518"/>
            <a:ext cx="6850806" cy="9205810"/>
          </a:xfrm>
          <a:custGeom>
            <a:avLst/>
            <a:gdLst>
              <a:gd name="connsiteX0" fmla="*/ 2633472 w 6850806"/>
              <a:gd name="connsiteY0" fmla="*/ 3443437 h 9205810"/>
              <a:gd name="connsiteX1" fmla="*/ 2066544 w 6850806"/>
              <a:gd name="connsiteY1" fmla="*/ 4577292 h 9205810"/>
              <a:gd name="connsiteX2" fmla="*/ 566928 w 6850806"/>
              <a:gd name="connsiteY2" fmla="*/ 4577292 h 9205810"/>
              <a:gd name="connsiteX3" fmla="*/ 0 w 6850806"/>
              <a:gd name="connsiteY3" fmla="*/ 3443437 h 9205810"/>
              <a:gd name="connsiteX4" fmla="*/ 566928 w 6850806"/>
              <a:gd name="connsiteY4" fmla="*/ 2309582 h 9205810"/>
              <a:gd name="connsiteX5" fmla="*/ 2066544 w 6850806"/>
              <a:gd name="connsiteY5" fmla="*/ 2309582 h 9205810"/>
              <a:gd name="connsiteX6" fmla="*/ 2633473 w 6850806"/>
              <a:gd name="connsiteY6" fmla="*/ 8071955 h 9205810"/>
              <a:gd name="connsiteX7" fmla="*/ 2066545 w 6850806"/>
              <a:gd name="connsiteY7" fmla="*/ 9205810 h 9205810"/>
              <a:gd name="connsiteX8" fmla="*/ 566929 w 6850806"/>
              <a:gd name="connsiteY8" fmla="*/ 9205810 h 9205810"/>
              <a:gd name="connsiteX9" fmla="*/ 1 w 6850806"/>
              <a:gd name="connsiteY9" fmla="*/ 8071955 h 9205810"/>
              <a:gd name="connsiteX10" fmla="*/ 566929 w 6850806"/>
              <a:gd name="connsiteY10" fmla="*/ 6938100 h 9205810"/>
              <a:gd name="connsiteX11" fmla="*/ 2066545 w 6850806"/>
              <a:gd name="connsiteY11" fmla="*/ 6938100 h 9205810"/>
              <a:gd name="connsiteX12" fmla="*/ 6850806 w 6850806"/>
              <a:gd name="connsiteY12" fmla="*/ 1133855 h 9205810"/>
              <a:gd name="connsiteX13" fmla="*/ 6283878 w 6850806"/>
              <a:gd name="connsiteY13" fmla="*/ 2267710 h 9205810"/>
              <a:gd name="connsiteX14" fmla="*/ 4784262 w 6850806"/>
              <a:gd name="connsiteY14" fmla="*/ 2267710 h 9205810"/>
              <a:gd name="connsiteX15" fmla="*/ 4217334 w 6850806"/>
              <a:gd name="connsiteY15" fmla="*/ 1133855 h 9205810"/>
              <a:gd name="connsiteX16" fmla="*/ 4784262 w 6850806"/>
              <a:gd name="connsiteY16" fmla="*/ 0 h 9205810"/>
              <a:gd name="connsiteX17" fmla="*/ 6283878 w 6850806"/>
              <a:gd name="connsiteY17" fmla="*/ 0 h 920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0806" h="9205810">
                <a:moveTo>
                  <a:pt x="2633472" y="3443437"/>
                </a:moveTo>
                <a:lnTo>
                  <a:pt x="2066544" y="4577292"/>
                </a:lnTo>
                <a:lnTo>
                  <a:pt x="566928" y="4577292"/>
                </a:lnTo>
                <a:lnTo>
                  <a:pt x="0" y="3443437"/>
                </a:lnTo>
                <a:lnTo>
                  <a:pt x="566928" y="2309582"/>
                </a:lnTo>
                <a:lnTo>
                  <a:pt x="2066544" y="2309582"/>
                </a:lnTo>
                <a:close/>
                <a:moveTo>
                  <a:pt x="2633473" y="8071955"/>
                </a:moveTo>
                <a:lnTo>
                  <a:pt x="2066545" y="9205810"/>
                </a:lnTo>
                <a:lnTo>
                  <a:pt x="566929" y="9205810"/>
                </a:lnTo>
                <a:lnTo>
                  <a:pt x="1" y="8071955"/>
                </a:lnTo>
                <a:lnTo>
                  <a:pt x="566929" y="6938100"/>
                </a:lnTo>
                <a:lnTo>
                  <a:pt x="2066545" y="6938100"/>
                </a:lnTo>
                <a:close/>
                <a:moveTo>
                  <a:pt x="6850806" y="1133855"/>
                </a:moveTo>
                <a:lnTo>
                  <a:pt x="6283878" y="2267710"/>
                </a:lnTo>
                <a:lnTo>
                  <a:pt x="4784262" y="2267710"/>
                </a:lnTo>
                <a:lnTo>
                  <a:pt x="4217334" y="1133855"/>
                </a:lnTo>
                <a:lnTo>
                  <a:pt x="4784262" y="0"/>
                </a:lnTo>
                <a:lnTo>
                  <a:pt x="6283878" y="0"/>
                </a:lnTo>
                <a:close/>
              </a:path>
            </a:pathLst>
          </a:custGeom>
          <a:gradFill flip="none" rotWithShape="1">
            <a:gsLst>
              <a:gs pos="10000">
                <a:schemeClr val="tx1">
                  <a:alpha val="84622"/>
                </a:schemeClr>
              </a:gs>
              <a:gs pos="62000">
                <a:schemeClr val="accent1">
                  <a:alpha val="85000"/>
                </a:schemeClr>
              </a:gs>
              <a:gs pos="27000">
                <a:schemeClr val="tx2">
                  <a:alpha val="85000"/>
                </a:schemeClr>
              </a:gs>
              <a:gs pos="78000">
                <a:schemeClr val="accent3">
                  <a:alpha val="56756"/>
                </a:schemeClr>
              </a:gs>
              <a:gs pos="68000">
                <a:schemeClr val="accent2">
                  <a:alpha val="85000"/>
                </a:schemeClr>
              </a:gs>
            </a:gsLst>
            <a:lin ang="19800000" scaled="0"/>
            <a:tileRect/>
          </a:gradFill>
          <a:ln w="508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Hexagon 19">
            <a:extLst>
              <a:ext uri="{FF2B5EF4-FFF2-40B4-BE49-F238E27FC236}">
                <a16:creationId xmlns:a16="http://schemas.microsoft.com/office/drawing/2014/main" id="{B46DBB28-AD50-9FB0-1967-58C6589AEA77}"/>
              </a:ext>
            </a:extLst>
          </p:cNvPr>
          <p:cNvSpPr>
            <a:spLocks noChangeAspect="1"/>
          </p:cNvSpPr>
          <p:nvPr/>
        </p:nvSpPr>
        <p:spPr>
          <a:xfrm rot="16200000">
            <a:off x="-1401234" y="5161198"/>
            <a:ext cx="2633472" cy="2267712"/>
          </a:xfrm>
          <a:prstGeom prst="hexagon">
            <a:avLst/>
          </a:prstGeom>
          <a:noFill/>
          <a:ln w="603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E824C19-9513-CCF3-0397-EE507E21BD87}"/>
              </a:ext>
            </a:extLst>
          </p:cNvPr>
          <p:cNvSpPr txBox="1"/>
          <p:nvPr/>
        </p:nvSpPr>
        <p:spPr>
          <a:xfrm>
            <a:off x="2940196" y="1438887"/>
            <a:ext cx="8229728" cy="3539430"/>
          </a:xfrm>
          <a:prstGeom prst="rect">
            <a:avLst/>
          </a:prstGeom>
          <a:noFill/>
        </p:spPr>
        <p:txBody>
          <a:bodyPr wrap="square" rtlCol="0">
            <a:spAutoFit/>
          </a:bodyPr>
          <a:lstStyle/>
          <a:p>
            <a:r>
              <a:rPr lang="en-US" sz="3200" dirty="0">
                <a:solidFill>
                  <a:schemeClr val="bg1"/>
                </a:solidFill>
                <a:ea typeface="Times New Roman" panose="02020603050405020304" pitchFamily="18" charset="0"/>
              </a:rPr>
              <a:t>Theological education, regardless its form, should stand within a missional-ecclesial framework. That is to say, it cannot operate set apart, isolated from its role as an instrument of God’s mission, a mission to be carried out through the Church, God’s missionary people. 		       			 Michael A. Ortiz</a:t>
            </a:r>
          </a:p>
        </p:txBody>
      </p:sp>
      <p:sp>
        <p:nvSpPr>
          <p:cNvPr id="3" name="Hexagon 2">
            <a:extLst>
              <a:ext uri="{FF2B5EF4-FFF2-40B4-BE49-F238E27FC236}">
                <a16:creationId xmlns:a16="http://schemas.microsoft.com/office/drawing/2014/main" id="{6D0158B5-84C9-DEFD-2413-7CB9B3B872D1}"/>
              </a:ext>
            </a:extLst>
          </p:cNvPr>
          <p:cNvSpPr>
            <a:spLocks noChangeAspect="1"/>
          </p:cNvSpPr>
          <p:nvPr/>
        </p:nvSpPr>
        <p:spPr>
          <a:xfrm rot="16200000">
            <a:off x="3261573" y="5127335"/>
            <a:ext cx="2633472" cy="2267712"/>
          </a:xfrm>
          <a:prstGeom prst="hexagon">
            <a:avLst/>
          </a:prstGeom>
          <a:blipFill dpi="0" rotWithShape="0">
            <a:blip r:embed="rId4"/>
            <a:srcRect/>
            <a:stretch>
              <a:fillRect l="-40000" r="-4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839D9514-81C7-2E6A-F39E-2A22B6E9F8AC}"/>
              </a:ext>
            </a:extLst>
          </p:cNvPr>
          <p:cNvSpPr>
            <a:spLocks noChangeAspect="1"/>
          </p:cNvSpPr>
          <p:nvPr/>
        </p:nvSpPr>
        <p:spPr>
          <a:xfrm rot="16200000">
            <a:off x="951991" y="5161198"/>
            <a:ext cx="2633472" cy="2267712"/>
          </a:xfrm>
          <a:prstGeom prst="hexagon">
            <a:avLst/>
          </a:prstGeom>
          <a:blipFill dpi="0" rotWithShape="0">
            <a:blip r:embed="rId5"/>
            <a:srcRect/>
            <a:stretch>
              <a:fillRect l="-40000" r="-40000" b="-1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78FB90B-FBBE-E01D-8FF4-E680265F4031}"/>
              </a:ext>
            </a:extLst>
          </p:cNvPr>
          <p:cNvSpPr txBox="1"/>
          <p:nvPr/>
        </p:nvSpPr>
        <p:spPr>
          <a:xfrm>
            <a:off x="3997820" y="376262"/>
            <a:ext cx="5745398" cy="769441"/>
          </a:xfrm>
          <a:prstGeom prst="rect">
            <a:avLst/>
          </a:prstGeom>
          <a:noFill/>
        </p:spPr>
        <p:txBody>
          <a:bodyPr wrap="square" rtlCol="0">
            <a:spAutoFit/>
          </a:bodyPr>
          <a:lstStyle/>
          <a:p>
            <a:pPr algn="ctr"/>
            <a:r>
              <a:rPr lang="en-US" sz="4400" b="1" dirty="0">
                <a:solidFill>
                  <a:schemeClr val="accent3"/>
                </a:solidFill>
              </a:rPr>
              <a:t>TE as God’s Instrument</a:t>
            </a:r>
            <a:endParaRPr lang="en-US" sz="4400" b="1" dirty="0">
              <a:solidFill>
                <a:schemeClr val="accent3"/>
              </a:solidFill>
              <a:latin typeface="Abadi" panose="020B0604020104020204" pitchFamily="34" charset="0"/>
              <a:cs typeface="Times New Roman" panose="02020603050405020304" pitchFamily="18" charset="0"/>
            </a:endParaRPr>
          </a:p>
        </p:txBody>
      </p:sp>
    </p:spTree>
    <p:extLst>
      <p:ext uri="{BB962C8B-B14F-4D97-AF65-F5344CB8AC3E}">
        <p14:creationId xmlns:p14="http://schemas.microsoft.com/office/powerpoint/2010/main" val="281614192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3400989-8FBE-2F27-EEAA-35EE6C63269D}"/>
            </a:ext>
          </a:extLst>
        </p:cNvPr>
        <p:cNvGrpSpPr/>
        <p:nvPr/>
      </p:nvGrpSpPr>
      <p:grpSpPr>
        <a:xfrm>
          <a:off x="0" y="0"/>
          <a:ext cx="0" cy="0"/>
          <a:chOff x="0" y="0"/>
          <a:chExt cx="0" cy="0"/>
        </a:xfrm>
      </p:grpSpPr>
      <p:sp>
        <p:nvSpPr>
          <p:cNvPr id="8" name="Hexagon 7">
            <a:extLst>
              <a:ext uri="{FF2B5EF4-FFF2-40B4-BE49-F238E27FC236}">
                <a16:creationId xmlns:a16="http://schemas.microsoft.com/office/drawing/2014/main" id="{5522D095-F44D-F80B-0E76-DA7DF6587FF3}"/>
              </a:ext>
            </a:extLst>
          </p:cNvPr>
          <p:cNvSpPr>
            <a:spLocks noChangeAspect="1"/>
          </p:cNvSpPr>
          <p:nvPr/>
        </p:nvSpPr>
        <p:spPr>
          <a:xfrm rot="16200000">
            <a:off x="-250232" y="3018667"/>
            <a:ext cx="2633472" cy="2267712"/>
          </a:xfrm>
          <a:prstGeom prst="hexagon">
            <a:avLst/>
          </a:prstGeom>
          <a:blipFill dpi="0" rotWithShape="0">
            <a:blip r:embed="rId3"/>
            <a:srcRect/>
            <a:stretch>
              <a:fillRect l="-17000" t="-15000" r="-77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71890851-5699-CBFA-C31E-7793D36370ED}"/>
              </a:ext>
            </a:extLst>
          </p:cNvPr>
          <p:cNvSpPr>
            <a:spLocks noChangeAspect="1"/>
          </p:cNvSpPr>
          <p:nvPr/>
        </p:nvSpPr>
        <p:spPr>
          <a:xfrm rot="16200000">
            <a:off x="-22820" y="-416518"/>
            <a:ext cx="6850806" cy="9205810"/>
          </a:xfrm>
          <a:custGeom>
            <a:avLst/>
            <a:gdLst>
              <a:gd name="connsiteX0" fmla="*/ 2633472 w 6850806"/>
              <a:gd name="connsiteY0" fmla="*/ 3443437 h 9205810"/>
              <a:gd name="connsiteX1" fmla="*/ 2066544 w 6850806"/>
              <a:gd name="connsiteY1" fmla="*/ 4577292 h 9205810"/>
              <a:gd name="connsiteX2" fmla="*/ 566928 w 6850806"/>
              <a:gd name="connsiteY2" fmla="*/ 4577292 h 9205810"/>
              <a:gd name="connsiteX3" fmla="*/ 0 w 6850806"/>
              <a:gd name="connsiteY3" fmla="*/ 3443437 h 9205810"/>
              <a:gd name="connsiteX4" fmla="*/ 566928 w 6850806"/>
              <a:gd name="connsiteY4" fmla="*/ 2309582 h 9205810"/>
              <a:gd name="connsiteX5" fmla="*/ 2066544 w 6850806"/>
              <a:gd name="connsiteY5" fmla="*/ 2309582 h 9205810"/>
              <a:gd name="connsiteX6" fmla="*/ 2633473 w 6850806"/>
              <a:gd name="connsiteY6" fmla="*/ 8071955 h 9205810"/>
              <a:gd name="connsiteX7" fmla="*/ 2066545 w 6850806"/>
              <a:gd name="connsiteY7" fmla="*/ 9205810 h 9205810"/>
              <a:gd name="connsiteX8" fmla="*/ 566929 w 6850806"/>
              <a:gd name="connsiteY8" fmla="*/ 9205810 h 9205810"/>
              <a:gd name="connsiteX9" fmla="*/ 1 w 6850806"/>
              <a:gd name="connsiteY9" fmla="*/ 8071955 h 9205810"/>
              <a:gd name="connsiteX10" fmla="*/ 566929 w 6850806"/>
              <a:gd name="connsiteY10" fmla="*/ 6938100 h 9205810"/>
              <a:gd name="connsiteX11" fmla="*/ 2066545 w 6850806"/>
              <a:gd name="connsiteY11" fmla="*/ 6938100 h 9205810"/>
              <a:gd name="connsiteX12" fmla="*/ 6850806 w 6850806"/>
              <a:gd name="connsiteY12" fmla="*/ 1133855 h 9205810"/>
              <a:gd name="connsiteX13" fmla="*/ 6283878 w 6850806"/>
              <a:gd name="connsiteY13" fmla="*/ 2267710 h 9205810"/>
              <a:gd name="connsiteX14" fmla="*/ 4784262 w 6850806"/>
              <a:gd name="connsiteY14" fmla="*/ 2267710 h 9205810"/>
              <a:gd name="connsiteX15" fmla="*/ 4217334 w 6850806"/>
              <a:gd name="connsiteY15" fmla="*/ 1133855 h 9205810"/>
              <a:gd name="connsiteX16" fmla="*/ 4784262 w 6850806"/>
              <a:gd name="connsiteY16" fmla="*/ 0 h 9205810"/>
              <a:gd name="connsiteX17" fmla="*/ 6283878 w 6850806"/>
              <a:gd name="connsiteY17" fmla="*/ 0 h 920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0806" h="9205810">
                <a:moveTo>
                  <a:pt x="2633472" y="3443437"/>
                </a:moveTo>
                <a:lnTo>
                  <a:pt x="2066544" y="4577292"/>
                </a:lnTo>
                <a:lnTo>
                  <a:pt x="566928" y="4577292"/>
                </a:lnTo>
                <a:lnTo>
                  <a:pt x="0" y="3443437"/>
                </a:lnTo>
                <a:lnTo>
                  <a:pt x="566928" y="2309582"/>
                </a:lnTo>
                <a:lnTo>
                  <a:pt x="2066544" y="2309582"/>
                </a:lnTo>
                <a:close/>
                <a:moveTo>
                  <a:pt x="2633473" y="8071955"/>
                </a:moveTo>
                <a:lnTo>
                  <a:pt x="2066545" y="9205810"/>
                </a:lnTo>
                <a:lnTo>
                  <a:pt x="566929" y="9205810"/>
                </a:lnTo>
                <a:lnTo>
                  <a:pt x="1" y="8071955"/>
                </a:lnTo>
                <a:lnTo>
                  <a:pt x="566929" y="6938100"/>
                </a:lnTo>
                <a:lnTo>
                  <a:pt x="2066545" y="6938100"/>
                </a:lnTo>
                <a:close/>
                <a:moveTo>
                  <a:pt x="6850806" y="1133855"/>
                </a:moveTo>
                <a:lnTo>
                  <a:pt x="6283878" y="2267710"/>
                </a:lnTo>
                <a:lnTo>
                  <a:pt x="4784262" y="2267710"/>
                </a:lnTo>
                <a:lnTo>
                  <a:pt x="4217334" y="1133855"/>
                </a:lnTo>
                <a:lnTo>
                  <a:pt x="4784262" y="0"/>
                </a:lnTo>
                <a:lnTo>
                  <a:pt x="6283878" y="0"/>
                </a:lnTo>
                <a:close/>
              </a:path>
            </a:pathLst>
          </a:custGeom>
          <a:gradFill flip="none" rotWithShape="1">
            <a:gsLst>
              <a:gs pos="10000">
                <a:schemeClr val="tx1">
                  <a:alpha val="84622"/>
                </a:schemeClr>
              </a:gs>
              <a:gs pos="62000">
                <a:schemeClr val="accent1">
                  <a:alpha val="85000"/>
                </a:schemeClr>
              </a:gs>
              <a:gs pos="27000">
                <a:schemeClr val="tx2">
                  <a:alpha val="85000"/>
                </a:schemeClr>
              </a:gs>
              <a:gs pos="78000">
                <a:schemeClr val="accent3">
                  <a:alpha val="56756"/>
                </a:schemeClr>
              </a:gs>
              <a:gs pos="68000">
                <a:schemeClr val="accent2">
                  <a:alpha val="85000"/>
                </a:schemeClr>
              </a:gs>
            </a:gsLst>
            <a:lin ang="19800000" scaled="0"/>
            <a:tileRect/>
          </a:gradFill>
          <a:ln w="508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Hexagon 19">
            <a:extLst>
              <a:ext uri="{FF2B5EF4-FFF2-40B4-BE49-F238E27FC236}">
                <a16:creationId xmlns:a16="http://schemas.microsoft.com/office/drawing/2014/main" id="{B46DBB28-AD50-9FB0-1967-58C6589AEA77}"/>
              </a:ext>
            </a:extLst>
          </p:cNvPr>
          <p:cNvSpPr>
            <a:spLocks noChangeAspect="1"/>
          </p:cNvSpPr>
          <p:nvPr/>
        </p:nvSpPr>
        <p:spPr>
          <a:xfrm rot="16200000">
            <a:off x="-1401234" y="5161198"/>
            <a:ext cx="2633472" cy="2267712"/>
          </a:xfrm>
          <a:prstGeom prst="hexagon">
            <a:avLst/>
          </a:prstGeom>
          <a:noFill/>
          <a:ln w="603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E824C19-9513-CCF3-0397-EE507E21BD87}"/>
              </a:ext>
            </a:extLst>
          </p:cNvPr>
          <p:cNvSpPr txBox="1"/>
          <p:nvPr/>
        </p:nvSpPr>
        <p:spPr>
          <a:xfrm>
            <a:off x="2525484" y="1824848"/>
            <a:ext cx="7465681" cy="3046988"/>
          </a:xfrm>
          <a:prstGeom prst="rect">
            <a:avLst/>
          </a:prstGeom>
          <a:noFill/>
        </p:spPr>
        <p:txBody>
          <a:bodyPr wrap="square" rtlCol="0">
            <a:spAutoFit/>
          </a:bodyPr>
          <a:lstStyle/>
          <a:p>
            <a:pPr algn="ctr"/>
            <a:r>
              <a:rPr lang="en-US" sz="3200" dirty="0">
                <a:solidFill>
                  <a:schemeClr val="bg1"/>
                </a:solidFill>
              </a:rPr>
              <a:t>Reset</a:t>
            </a:r>
          </a:p>
          <a:p>
            <a:pPr algn="ctr"/>
            <a:r>
              <a:rPr lang="en-US" sz="3200" dirty="0">
                <a:solidFill>
                  <a:schemeClr val="bg1"/>
                </a:solidFill>
              </a:rPr>
              <a:t>Rework</a:t>
            </a:r>
          </a:p>
          <a:p>
            <a:pPr algn="ctr"/>
            <a:r>
              <a:rPr lang="en-US" sz="3200" dirty="0">
                <a:solidFill>
                  <a:schemeClr val="bg1"/>
                </a:solidFill>
              </a:rPr>
              <a:t>Rebrand</a:t>
            </a:r>
          </a:p>
          <a:p>
            <a:pPr algn="ctr"/>
            <a:r>
              <a:rPr lang="en-US" sz="3200" dirty="0">
                <a:solidFill>
                  <a:schemeClr val="bg1"/>
                </a:solidFill>
              </a:rPr>
              <a:t>Reconfigure</a:t>
            </a:r>
          </a:p>
          <a:p>
            <a:pPr algn="ctr"/>
            <a:r>
              <a:rPr lang="en-US" sz="3200" dirty="0">
                <a:solidFill>
                  <a:schemeClr val="bg1"/>
                </a:solidFill>
              </a:rPr>
              <a:t>Renewal</a:t>
            </a:r>
          </a:p>
          <a:p>
            <a:pPr algn="ctr"/>
            <a:endParaRPr lang="en-US" sz="3200" dirty="0">
              <a:solidFill>
                <a:schemeClr val="bg1"/>
              </a:solidFill>
              <a:ea typeface="Times New Roman" panose="02020603050405020304" pitchFamily="18" charset="0"/>
            </a:endParaRPr>
          </a:p>
        </p:txBody>
      </p:sp>
      <p:sp>
        <p:nvSpPr>
          <p:cNvPr id="3" name="Hexagon 2">
            <a:extLst>
              <a:ext uri="{FF2B5EF4-FFF2-40B4-BE49-F238E27FC236}">
                <a16:creationId xmlns:a16="http://schemas.microsoft.com/office/drawing/2014/main" id="{6D0158B5-84C9-DEFD-2413-7CB9B3B872D1}"/>
              </a:ext>
            </a:extLst>
          </p:cNvPr>
          <p:cNvSpPr>
            <a:spLocks noChangeAspect="1"/>
          </p:cNvSpPr>
          <p:nvPr/>
        </p:nvSpPr>
        <p:spPr>
          <a:xfrm rot="16200000">
            <a:off x="3261573" y="5127335"/>
            <a:ext cx="2633472" cy="2267712"/>
          </a:xfrm>
          <a:prstGeom prst="hexagon">
            <a:avLst/>
          </a:prstGeom>
          <a:blipFill dpi="0" rotWithShape="0">
            <a:blip r:embed="rId4"/>
            <a:srcRect/>
            <a:stretch>
              <a:fillRect l="-40000" r="-4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839D9514-81C7-2E6A-F39E-2A22B6E9F8AC}"/>
              </a:ext>
            </a:extLst>
          </p:cNvPr>
          <p:cNvSpPr>
            <a:spLocks noChangeAspect="1"/>
          </p:cNvSpPr>
          <p:nvPr/>
        </p:nvSpPr>
        <p:spPr>
          <a:xfrm rot="16200000">
            <a:off x="951991" y="5161198"/>
            <a:ext cx="2633472" cy="2267712"/>
          </a:xfrm>
          <a:prstGeom prst="hexagon">
            <a:avLst/>
          </a:prstGeom>
          <a:blipFill dpi="0" rotWithShape="0">
            <a:blip r:embed="rId5"/>
            <a:srcRect/>
            <a:stretch>
              <a:fillRect l="-40000" r="-40000" b="-1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78FB90B-FBBE-E01D-8FF4-E680265F4031}"/>
              </a:ext>
            </a:extLst>
          </p:cNvPr>
          <p:cNvSpPr txBox="1"/>
          <p:nvPr/>
        </p:nvSpPr>
        <p:spPr>
          <a:xfrm>
            <a:off x="1593893" y="524209"/>
            <a:ext cx="9326942" cy="769441"/>
          </a:xfrm>
          <a:prstGeom prst="rect">
            <a:avLst/>
          </a:prstGeom>
          <a:noFill/>
        </p:spPr>
        <p:txBody>
          <a:bodyPr wrap="square" rtlCol="0">
            <a:spAutoFit/>
          </a:bodyPr>
          <a:lstStyle/>
          <a:p>
            <a:pPr algn="ctr"/>
            <a:r>
              <a:rPr lang="en-US" sz="4400" b="1" dirty="0">
                <a:solidFill>
                  <a:schemeClr val="accent3"/>
                </a:solidFill>
              </a:rPr>
              <a:t>Typical TE Responses</a:t>
            </a:r>
            <a:endParaRPr lang="en-US" sz="4400" b="1" dirty="0">
              <a:solidFill>
                <a:schemeClr val="accent3"/>
              </a:solidFill>
              <a:latin typeface="Abadi" panose="020B0604020104020204" pitchFamily="34" charset="0"/>
              <a:cs typeface="Times New Roman" panose="02020603050405020304" pitchFamily="18" charset="0"/>
            </a:endParaRPr>
          </a:p>
        </p:txBody>
      </p:sp>
    </p:spTree>
    <p:extLst>
      <p:ext uri="{BB962C8B-B14F-4D97-AF65-F5344CB8AC3E}">
        <p14:creationId xmlns:p14="http://schemas.microsoft.com/office/powerpoint/2010/main" val="32582339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3400989-8FBE-2F27-EEAA-35EE6C63269D}"/>
            </a:ext>
          </a:extLst>
        </p:cNvPr>
        <p:cNvGrpSpPr/>
        <p:nvPr/>
      </p:nvGrpSpPr>
      <p:grpSpPr>
        <a:xfrm>
          <a:off x="0" y="0"/>
          <a:ext cx="0" cy="0"/>
          <a:chOff x="0" y="0"/>
          <a:chExt cx="0" cy="0"/>
        </a:xfrm>
      </p:grpSpPr>
      <p:sp>
        <p:nvSpPr>
          <p:cNvPr id="8" name="Hexagon 7">
            <a:extLst>
              <a:ext uri="{FF2B5EF4-FFF2-40B4-BE49-F238E27FC236}">
                <a16:creationId xmlns:a16="http://schemas.microsoft.com/office/drawing/2014/main" id="{5522D095-F44D-F80B-0E76-DA7DF6587FF3}"/>
              </a:ext>
            </a:extLst>
          </p:cNvPr>
          <p:cNvSpPr>
            <a:spLocks noChangeAspect="1"/>
          </p:cNvSpPr>
          <p:nvPr/>
        </p:nvSpPr>
        <p:spPr>
          <a:xfrm rot="16200000">
            <a:off x="-250232" y="3018667"/>
            <a:ext cx="2633472" cy="2267712"/>
          </a:xfrm>
          <a:prstGeom prst="hexagon">
            <a:avLst/>
          </a:prstGeom>
          <a:blipFill dpi="0" rotWithShape="0">
            <a:blip r:embed="rId3"/>
            <a:srcRect/>
            <a:stretch>
              <a:fillRect l="-17000" t="-15000" r="-77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71890851-5699-CBFA-C31E-7793D36370ED}"/>
              </a:ext>
            </a:extLst>
          </p:cNvPr>
          <p:cNvSpPr>
            <a:spLocks noChangeAspect="1"/>
          </p:cNvSpPr>
          <p:nvPr/>
        </p:nvSpPr>
        <p:spPr>
          <a:xfrm rot="16200000">
            <a:off x="-22820" y="-416518"/>
            <a:ext cx="6850806" cy="9205810"/>
          </a:xfrm>
          <a:custGeom>
            <a:avLst/>
            <a:gdLst>
              <a:gd name="connsiteX0" fmla="*/ 2633472 w 6850806"/>
              <a:gd name="connsiteY0" fmla="*/ 3443437 h 9205810"/>
              <a:gd name="connsiteX1" fmla="*/ 2066544 w 6850806"/>
              <a:gd name="connsiteY1" fmla="*/ 4577292 h 9205810"/>
              <a:gd name="connsiteX2" fmla="*/ 566928 w 6850806"/>
              <a:gd name="connsiteY2" fmla="*/ 4577292 h 9205810"/>
              <a:gd name="connsiteX3" fmla="*/ 0 w 6850806"/>
              <a:gd name="connsiteY3" fmla="*/ 3443437 h 9205810"/>
              <a:gd name="connsiteX4" fmla="*/ 566928 w 6850806"/>
              <a:gd name="connsiteY4" fmla="*/ 2309582 h 9205810"/>
              <a:gd name="connsiteX5" fmla="*/ 2066544 w 6850806"/>
              <a:gd name="connsiteY5" fmla="*/ 2309582 h 9205810"/>
              <a:gd name="connsiteX6" fmla="*/ 2633473 w 6850806"/>
              <a:gd name="connsiteY6" fmla="*/ 8071955 h 9205810"/>
              <a:gd name="connsiteX7" fmla="*/ 2066545 w 6850806"/>
              <a:gd name="connsiteY7" fmla="*/ 9205810 h 9205810"/>
              <a:gd name="connsiteX8" fmla="*/ 566929 w 6850806"/>
              <a:gd name="connsiteY8" fmla="*/ 9205810 h 9205810"/>
              <a:gd name="connsiteX9" fmla="*/ 1 w 6850806"/>
              <a:gd name="connsiteY9" fmla="*/ 8071955 h 9205810"/>
              <a:gd name="connsiteX10" fmla="*/ 566929 w 6850806"/>
              <a:gd name="connsiteY10" fmla="*/ 6938100 h 9205810"/>
              <a:gd name="connsiteX11" fmla="*/ 2066545 w 6850806"/>
              <a:gd name="connsiteY11" fmla="*/ 6938100 h 9205810"/>
              <a:gd name="connsiteX12" fmla="*/ 6850806 w 6850806"/>
              <a:gd name="connsiteY12" fmla="*/ 1133855 h 9205810"/>
              <a:gd name="connsiteX13" fmla="*/ 6283878 w 6850806"/>
              <a:gd name="connsiteY13" fmla="*/ 2267710 h 9205810"/>
              <a:gd name="connsiteX14" fmla="*/ 4784262 w 6850806"/>
              <a:gd name="connsiteY14" fmla="*/ 2267710 h 9205810"/>
              <a:gd name="connsiteX15" fmla="*/ 4217334 w 6850806"/>
              <a:gd name="connsiteY15" fmla="*/ 1133855 h 9205810"/>
              <a:gd name="connsiteX16" fmla="*/ 4784262 w 6850806"/>
              <a:gd name="connsiteY16" fmla="*/ 0 h 9205810"/>
              <a:gd name="connsiteX17" fmla="*/ 6283878 w 6850806"/>
              <a:gd name="connsiteY17" fmla="*/ 0 h 920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0806" h="9205810">
                <a:moveTo>
                  <a:pt x="2633472" y="3443437"/>
                </a:moveTo>
                <a:lnTo>
                  <a:pt x="2066544" y="4577292"/>
                </a:lnTo>
                <a:lnTo>
                  <a:pt x="566928" y="4577292"/>
                </a:lnTo>
                <a:lnTo>
                  <a:pt x="0" y="3443437"/>
                </a:lnTo>
                <a:lnTo>
                  <a:pt x="566928" y="2309582"/>
                </a:lnTo>
                <a:lnTo>
                  <a:pt x="2066544" y="2309582"/>
                </a:lnTo>
                <a:close/>
                <a:moveTo>
                  <a:pt x="2633473" y="8071955"/>
                </a:moveTo>
                <a:lnTo>
                  <a:pt x="2066545" y="9205810"/>
                </a:lnTo>
                <a:lnTo>
                  <a:pt x="566929" y="9205810"/>
                </a:lnTo>
                <a:lnTo>
                  <a:pt x="1" y="8071955"/>
                </a:lnTo>
                <a:lnTo>
                  <a:pt x="566929" y="6938100"/>
                </a:lnTo>
                <a:lnTo>
                  <a:pt x="2066545" y="6938100"/>
                </a:lnTo>
                <a:close/>
                <a:moveTo>
                  <a:pt x="6850806" y="1133855"/>
                </a:moveTo>
                <a:lnTo>
                  <a:pt x="6283878" y="2267710"/>
                </a:lnTo>
                <a:lnTo>
                  <a:pt x="4784262" y="2267710"/>
                </a:lnTo>
                <a:lnTo>
                  <a:pt x="4217334" y="1133855"/>
                </a:lnTo>
                <a:lnTo>
                  <a:pt x="4784262" y="0"/>
                </a:lnTo>
                <a:lnTo>
                  <a:pt x="6283878" y="0"/>
                </a:lnTo>
                <a:close/>
              </a:path>
            </a:pathLst>
          </a:custGeom>
          <a:gradFill flip="none" rotWithShape="1">
            <a:gsLst>
              <a:gs pos="10000">
                <a:schemeClr val="tx1">
                  <a:alpha val="84622"/>
                </a:schemeClr>
              </a:gs>
              <a:gs pos="62000">
                <a:schemeClr val="accent1">
                  <a:alpha val="85000"/>
                </a:schemeClr>
              </a:gs>
              <a:gs pos="27000">
                <a:schemeClr val="tx2">
                  <a:alpha val="85000"/>
                </a:schemeClr>
              </a:gs>
              <a:gs pos="78000">
                <a:schemeClr val="accent3">
                  <a:alpha val="56756"/>
                </a:schemeClr>
              </a:gs>
              <a:gs pos="68000">
                <a:schemeClr val="accent2">
                  <a:alpha val="85000"/>
                </a:schemeClr>
              </a:gs>
            </a:gsLst>
            <a:lin ang="19800000" scaled="0"/>
            <a:tileRect/>
          </a:gradFill>
          <a:ln w="508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Hexagon 19">
            <a:extLst>
              <a:ext uri="{FF2B5EF4-FFF2-40B4-BE49-F238E27FC236}">
                <a16:creationId xmlns:a16="http://schemas.microsoft.com/office/drawing/2014/main" id="{B46DBB28-AD50-9FB0-1967-58C6589AEA77}"/>
              </a:ext>
            </a:extLst>
          </p:cNvPr>
          <p:cNvSpPr>
            <a:spLocks noChangeAspect="1"/>
          </p:cNvSpPr>
          <p:nvPr/>
        </p:nvSpPr>
        <p:spPr>
          <a:xfrm rot="16200000">
            <a:off x="-1401234" y="5161198"/>
            <a:ext cx="2633472" cy="2267712"/>
          </a:xfrm>
          <a:prstGeom prst="hexagon">
            <a:avLst/>
          </a:prstGeom>
          <a:noFill/>
          <a:ln w="603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E824C19-9513-CCF3-0397-EE507E21BD87}"/>
              </a:ext>
            </a:extLst>
          </p:cNvPr>
          <p:cNvSpPr txBox="1"/>
          <p:nvPr/>
        </p:nvSpPr>
        <p:spPr>
          <a:xfrm>
            <a:off x="3158518" y="1730719"/>
            <a:ext cx="6657835" cy="3046988"/>
          </a:xfrm>
          <a:prstGeom prst="rect">
            <a:avLst/>
          </a:prstGeom>
          <a:noFill/>
        </p:spPr>
        <p:txBody>
          <a:bodyPr wrap="square" rtlCol="0">
            <a:spAutoFit/>
          </a:bodyPr>
          <a:lstStyle/>
          <a:p>
            <a:r>
              <a:rPr lang="en-US" sz="3200" dirty="0">
                <a:solidFill>
                  <a:schemeClr val="bg1"/>
                </a:solidFill>
                <a:ea typeface="Times New Roman" panose="02020603050405020304" pitchFamily="18" charset="0"/>
              </a:rPr>
              <a:t>Together, we can recalibrate theological education to its intended true course as an instrument of God to steady the Church for its mission.      			</a:t>
            </a:r>
          </a:p>
          <a:p>
            <a:pPr algn="ctr"/>
            <a:r>
              <a:rPr lang="en-US" sz="3200" dirty="0">
                <a:solidFill>
                  <a:schemeClr val="bg1"/>
                </a:solidFill>
                <a:ea typeface="Times New Roman" panose="02020603050405020304" pitchFamily="18" charset="0"/>
              </a:rPr>
              <a:t>			Michael A. Ortiz</a:t>
            </a:r>
          </a:p>
        </p:txBody>
      </p:sp>
      <p:sp>
        <p:nvSpPr>
          <p:cNvPr id="3" name="Hexagon 2">
            <a:extLst>
              <a:ext uri="{FF2B5EF4-FFF2-40B4-BE49-F238E27FC236}">
                <a16:creationId xmlns:a16="http://schemas.microsoft.com/office/drawing/2014/main" id="{6D0158B5-84C9-DEFD-2413-7CB9B3B872D1}"/>
              </a:ext>
            </a:extLst>
          </p:cNvPr>
          <p:cNvSpPr>
            <a:spLocks noChangeAspect="1"/>
          </p:cNvSpPr>
          <p:nvPr/>
        </p:nvSpPr>
        <p:spPr>
          <a:xfrm rot="16200000">
            <a:off x="3261573" y="5127335"/>
            <a:ext cx="2633472" cy="2267712"/>
          </a:xfrm>
          <a:prstGeom prst="hexagon">
            <a:avLst/>
          </a:prstGeom>
          <a:blipFill dpi="0" rotWithShape="0">
            <a:blip r:embed="rId4"/>
            <a:srcRect/>
            <a:stretch>
              <a:fillRect l="-40000" r="-4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839D9514-81C7-2E6A-F39E-2A22B6E9F8AC}"/>
              </a:ext>
            </a:extLst>
          </p:cNvPr>
          <p:cNvSpPr>
            <a:spLocks noChangeAspect="1"/>
          </p:cNvSpPr>
          <p:nvPr/>
        </p:nvSpPr>
        <p:spPr>
          <a:xfrm rot="16200000">
            <a:off x="951991" y="5161198"/>
            <a:ext cx="2633472" cy="2267712"/>
          </a:xfrm>
          <a:prstGeom prst="hexagon">
            <a:avLst/>
          </a:prstGeom>
          <a:blipFill dpi="0" rotWithShape="0">
            <a:blip r:embed="rId5"/>
            <a:srcRect/>
            <a:stretch>
              <a:fillRect l="-40000" r="-40000" b="-1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78FB90B-FBBE-E01D-8FF4-E680265F4031}"/>
              </a:ext>
            </a:extLst>
          </p:cNvPr>
          <p:cNvSpPr txBox="1"/>
          <p:nvPr/>
        </p:nvSpPr>
        <p:spPr>
          <a:xfrm>
            <a:off x="1593893" y="524209"/>
            <a:ext cx="9326942" cy="769441"/>
          </a:xfrm>
          <a:prstGeom prst="rect">
            <a:avLst/>
          </a:prstGeom>
          <a:noFill/>
        </p:spPr>
        <p:txBody>
          <a:bodyPr wrap="square" rtlCol="0">
            <a:spAutoFit/>
          </a:bodyPr>
          <a:lstStyle/>
          <a:p>
            <a:pPr algn="ctr"/>
            <a:r>
              <a:rPr lang="en-US" sz="4400" b="1" dirty="0">
                <a:solidFill>
                  <a:schemeClr val="accent3"/>
                </a:solidFill>
              </a:rPr>
              <a:t>TE Recalibrated</a:t>
            </a:r>
            <a:endParaRPr lang="en-US" sz="4400" b="1" dirty="0">
              <a:solidFill>
                <a:schemeClr val="accent3"/>
              </a:solidFill>
              <a:latin typeface="Abadi" panose="020B0604020104020204" pitchFamily="34" charset="0"/>
              <a:cs typeface="Times New Roman" panose="02020603050405020304" pitchFamily="18" charset="0"/>
            </a:endParaRPr>
          </a:p>
        </p:txBody>
      </p:sp>
    </p:spTree>
    <p:extLst>
      <p:ext uri="{BB962C8B-B14F-4D97-AF65-F5344CB8AC3E}">
        <p14:creationId xmlns:p14="http://schemas.microsoft.com/office/powerpoint/2010/main" val="332028062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large screen&#10;&#10;Description automatically generated">
            <a:extLst>
              <a:ext uri="{FF2B5EF4-FFF2-40B4-BE49-F238E27FC236}">
                <a16:creationId xmlns:a16="http://schemas.microsoft.com/office/drawing/2014/main" id="{58B61D4C-6E37-E419-45C4-5902BCE024C5}"/>
              </a:ext>
            </a:extLst>
          </p:cNvPr>
          <p:cNvPicPr>
            <a:picLocks noChangeAspect="1"/>
          </p:cNvPicPr>
          <p:nvPr/>
        </p:nvPicPr>
        <p:blipFill rotWithShape="1">
          <a:blip r:embed="rId2"/>
          <a:srcRect t="11790" b="4892"/>
          <a:stretch/>
        </p:blipFill>
        <p:spPr>
          <a:xfrm>
            <a:off x="20" y="1282"/>
            <a:ext cx="12191980" cy="6856718"/>
          </a:xfrm>
          <a:prstGeom prst="rect">
            <a:avLst/>
          </a:prstGeom>
        </p:spPr>
      </p:pic>
    </p:spTree>
    <p:extLst>
      <p:ext uri="{BB962C8B-B14F-4D97-AF65-F5344CB8AC3E}">
        <p14:creationId xmlns:p14="http://schemas.microsoft.com/office/powerpoint/2010/main" val="2574131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20000">
              <a:schemeClr val="tx1"/>
            </a:gs>
            <a:gs pos="38000">
              <a:schemeClr val="tx2"/>
            </a:gs>
            <a:gs pos="47000">
              <a:schemeClr val="accent1"/>
            </a:gs>
            <a:gs pos="52000">
              <a:srgbClr val="268A91"/>
            </a:gs>
            <a:gs pos="67000">
              <a:srgbClr val="277F58"/>
            </a:gs>
            <a:gs pos="85000">
              <a:schemeClr val="accent3"/>
            </a:gs>
          </a:gsLst>
          <a:lin ang="2700000" scaled="1"/>
          <a:tileRect/>
        </a:gra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34940FB-A527-6434-3AD0-62C14F508316}"/>
              </a:ext>
            </a:extLst>
          </p:cNvPr>
          <p:cNvSpPr/>
          <p:nvPr/>
        </p:nvSpPr>
        <p:spPr>
          <a:xfrm>
            <a:off x="4066032" y="3035808"/>
            <a:ext cx="4059936" cy="786384"/>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2"/>
                </a:solidFill>
                <a:latin typeface="Abadi" panose="020B0604020104020204" pitchFamily="34" charset="0"/>
              </a:rPr>
              <a:t>Impact</a:t>
            </a:r>
          </a:p>
        </p:txBody>
      </p:sp>
      <p:sp>
        <p:nvSpPr>
          <p:cNvPr id="6" name="Rounded Rectangle 5">
            <a:extLst>
              <a:ext uri="{FF2B5EF4-FFF2-40B4-BE49-F238E27FC236}">
                <a16:creationId xmlns:a16="http://schemas.microsoft.com/office/drawing/2014/main" id="{F1F35E91-6C2E-029B-F787-3FEC1444A3C2}"/>
              </a:ext>
            </a:extLst>
          </p:cNvPr>
          <p:cNvSpPr/>
          <p:nvPr/>
        </p:nvSpPr>
        <p:spPr>
          <a:xfrm>
            <a:off x="4177701" y="1332868"/>
            <a:ext cx="4059936" cy="78638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2"/>
                </a:solidFill>
                <a:latin typeface="Abadi" panose="020B0604020104020204" pitchFamily="34" charset="0"/>
              </a:rPr>
              <a:t>Ecclesia</a:t>
            </a:r>
          </a:p>
        </p:txBody>
      </p:sp>
      <p:sp>
        <p:nvSpPr>
          <p:cNvPr id="2" name="Rounded Rectangle 1">
            <a:extLst>
              <a:ext uri="{FF2B5EF4-FFF2-40B4-BE49-F238E27FC236}">
                <a16:creationId xmlns:a16="http://schemas.microsoft.com/office/drawing/2014/main" id="{B7EE6DA4-FB9E-942D-4B23-816FDEEB590E}"/>
              </a:ext>
            </a:extLst>
          </p:cNvPr>
          <p:cNvSpPr/>
          <p:nvPr/>
        </p:nvSpPr>
        <p:spPr>
          <a:xfrm>
            <a:off x="4177701" y="4738748"/>
            <a:ext cx="4059936" cy="786384"/>
          </a:xfrm>
          <a:prstGeom prst="roundRect">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2"/>
                </a:solidFill>
                <a:latin typeface="Abadi" panose="020B0604020104020204" pitchFamily="34" charset="0"/>
              </a:rPr>
              <a:t>Voices</a:t>
            </a:r>
          </a:p>
        </p:txBody>
      </p:sp>
    </p:spTree>
    <p:extLst>
      <p:ext uri="{BB962C8B-B14F-4D97-AF65-F5344CB8AC3E}">
        <p14:creationId xmlns:p14="http://schemas.microsoft.com/office/powerpoint/2010/main" val="415364963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023359A-3042-9601-1144-8B1747A9A841}"/>
            </a:ext>
          </a:extLst>
        </p:cNvPr>
        <p:cNvGrpSpPr/>
        <p:nvPr/>
      </p:nvGrpSpPr>
      <p:grpSpPr>
        <a:xfrm>
          <a:off x="0" y="0"/>
          <a:ext cx="0" cy="0"/>
          <a:chOff x="0" y="0"/>
          <a:chExt cx="0" cy="0"/>
        </a:xfrm>
      </p:grpSpPr>
      <p:sp>
        <p:nvSpPr>
          <p:cNvPr id="7" name="Hexagon 6">
            <a:extLst>
              <a:ext uri="{FF2B5EF4-FFF2-40B4-BE49-F238E27FC236}">
                <a16:creationId xmlns:a16="http://schemas.microsoft.com/office/drawing/2014/main" id="{2F713077-B007-99C6-FD4F-5399653CCE71}"/>
              </a:ext>
            </a:extLst>
          </p:cNvPr>
          <p:cNvSpPr>
            <a:spLocks noChangeAspect="1"/>
          </p:cNvSpPr>
          <p:nvPr/>
        </p:nvSpPr>
        <p:spPr>
          <a:xfrm rot="16200000">
            <a:off x="6300210" y="1343201"/>
            <a:ext cx="2633472" cy="2267712"/>
          </a:xfrm>
          <a:prstGeom prst="hexagon">
            <a:avLst/>
          </a:prstGeom>
          <a:blipFill dpi="0" rotWithShape="0">
            <a:blip r:embed="rId3"/>
            <a:srcRect/>
            <a:stretch>
              <a:fillRect l="-40000" r="-4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a:extLst>
              <a:ext uri="{FF2B5EF4-FFF2-40B4-BE49-F238E27FC236}">
                <a16:creationId xmlns:a16="http://schemas.microsoft.com/office/drawing/2014/main" id="{0B16FC29-AF86-9E70-9CEF-461376118BDC}"/>
              </a:ext>
            </a:extLst>
          </p:cNvPr>
          <p:cNvSpPr>
            <a:spLocks noChangeAspect="1"/>
          </p:cNvSpPr>
          <p:nvPr/>
        </p:nvSpPr>
        <p:spPr>
          <a:xfrm rot="16200000">
            <a:off x="8617797" y="1343200"/>
            <a:ext cx="2633472" cy="2267712"/>
          </a:xfrm>
          <a:prstGeom prst="hexagon">
            <a:avLst/>
          </a:prstGeom>
          <a:blipFill dpi="0" rotWithShape="0">
            <a:blip r:embed="rId4"/>
            <a:srcRect/>
            <a:stretch>
              <a:fillRect l="-17000" t="-15000" r="-77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48776C3A-9035-106A-3646-9805D8D422D6}"/>
              </a:ext>
            </a:extLst>
          </p:cNvPr>
          <p:cNvSpPr>
            <a:spLocks noChangeAspect="1"/>
          </p:cNvSpPr>
          <p:nvPr/>
        </p:nvSpPr>
        <p:spPr>
          <a:xfrm rot="16200000">
            <a:off x="7467316" y="-765464"/>
            <a:ext cx="2633472" cy="2267712"/>
          </a:xfrm>
          <a:prstGeom prst="hexagon">
            <a:avLst/>
          </a:prstGeom>
          <a:blipFill dpi="0" rotWithShape="0">
            <a:blip r:embed="rId5"/>
            <a:srcRect/>
            <a:stretch>
              <a:fillRect l="-40000" t="7000" r="-40000" b="-1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2A14B7BE-ED06-1D5F-CE18-2A317E133A4C}"/>
              </a:ext>
            </a:extLst>
          </p:cNvPr>
          <p:cNvSpPr>
            <a:spLocks noChangeAspect="1"/>
          </p:cNvSpPr>
          <p:nvPr/>
        </p:nvSpPr>
        <p:spPr>
          <a:xfrm rot="16200000">
            <a:off x="4770604" y="-2703923"/>
            <a:ext cx="6853135" cy="10364295"/>
          </a:xfrm>
          <a:custGeom>
            <a:avLst/>
            <a:gdLst>
              <a:gd name="connsiteX0" fmla="*/ 2633472 w 6853135"/>
              <a:gd name="connsiteY0" fmla="*/ 8077622 h 10364295"/>
              <a:gd name="connsiteX1" fmla="*/ 2066544 w 6853135"/>
              <a:gd name="connsiteY1" fmla="*/ 9211477 h 10364295"/>
              <a:gd name="connsiteX2" fmla="*/ 566928 w 6853135"/>
              <a:gd name="connsiteY2" fmla="*/ 9211477 h 10364295"/>
              <a:gd name="connsiteX3" fmla="*/ 0 w 6853135"/>
              <a:gd name="connsiteY3" fmla="*/ 8077622 h 10364295"/>
              <a:gd name="connsiteX4" fmla="*/ 566928 w 6853135"/>
              <a:gd name="connsiteY4" fmla="*/ 6943767 h 10364295"/>
              <a:gd name="connsiteX5" fmla="*/ 2066544 w 6853135"/>
              <a:gd name="connsiteY5" fmla="*/ 6943767 h 10364295"/>
              <a:gd name="connsiteX6" fmla="*/ 4744471 w 6853135"/>
              <a:gd name="connsiteY6" fmla="*/ 9230440 h 10364295"/>
              <a:gd name="connsiteX7" fmla="*/ 4177543 w 6853135"/>
              <a:gd name="connsiteY7" fmla="*/ 10364295 h 10364295"/>
              <a:gd name="connsiteX8" fmla="*/ 2677927 w 6853135"/>
              <a:gd name="connsiteY8" fmla="*/ 10364295 h 10364295"/>
              <a:gd name="connsiteX9" fmla="*/ 2110999 w 6853135"/>
              <a:gd name="connsiteY9" fmla="*/ 9230440 h 10364295"/>
              <a:gd name="connsiteX10" fmla="*/ 2677927 w 6853135"/>
              <a:gd name="connsiteY10" fmla="*/ 8096585 h 10364295"/>
              <a:gd name="connsiteX11" fmla="*/ 4177543 w 6853135"/>
              <a:gd name="connsiteY11" fmla="*/ 8096585 h 10364295"/>
              <a:gd name="connsiteX12" fmla="*/ 6853134 w 6853135"/>
              <a:gd name="connsiteY12" fmla="*/ 3451441 h 10364295"/>
              <a:gd name="connsiteX13" fmla="*/ 6286206 w 6853135"/>
              <a:gd name="connsiteY13" fmla="*/ 4585296 h 10364295"/>
              <a:gd name="connsiteX14" fmla="*/ 4786590 w 6853135"/>
              <a:gd name="connsiteY14" fmla="*/ 4585296 h 10364295"/>
              <a:gd name="connsiteX15" fmla="*/ 4219662 w 6853135"/>
              <a:gd name="connsiteY15" fmla="*/ 3451441 h 10364295"/>
              <a:gd name="connsiteX16" fmla="*/ 4786590 w 6853135"/>
              <a:gd name="connsiteY16" fmla="*/ 2317586 h 10364295"/>
              <a:gd name="connsiteX17" fmla="*/ 6286206 w 6853135"/>
              <a:gd name="connsiteY17" fmla="*/ 2317586 h 10364295"/>
              <a:gd name="connsiteX18" fmla="*/ 6853135 w 6853135"/>
              <a:gd name="connsiteY18" fmla="*/ 1133855 h 10364295"/>
              <a:gd name="connsiteX19" fmla="*/ 6286207 w 6853135"/>
              <a:gd name="connsiteY19" fmla="*/ 2267709 h 10364295"/>
              <a:gd name="connsiteX20" fmla="*/ 4786591 w 6853135"/>
              <a:gd name="connsiteY20" fmla="*/ 2267709 h 10364295"/>
              <a:gd name="connsiteX21" fmla="*/ 4219663 w 6853135"/>
              <a:gd name="connsiteY21" fmla="*/ 1133855 h 10364295"/>
              <a:gd name="connsiteX22" fmla="*/ 4786591 w 6853135"/>
              <a:gd name="connsiteY22" fmla="*/ 0 h 10364295"/>
              <a:gd name="connsiteX23" fmla="*/ 6286207 w 6853135"/>
              <a:gd name="connsiteY23" fmla="*/ 0 h 10364295"/>
              <a:gd name="connsiteX24" fmla="*/ 6853135 w 6853135"/>
              <a:gd name="connsiteY24" fmla="*/ 8079959 h 10364295"/>
              <a:gd name="connsiteX25" fmla="*/ 6286207 w 6853135"/>
              <a:gd name="connsiteY25" fmla="*/ 9213814 h 10364295"/>
              <a:gd name="connsiteX26" fmla="*/ 4786591 w 6853135"/>
              <a:gd name="connsiteY26" fmla="*/ 9213814 h 10364295"/>
              <a:gd name="connsiteX27" fmla="*/ 4219663 w 6853135"/>
              <a:gd name="connsiteY27" fmla="*/ 8079959 h 10364295"/>
              <a:gd name="connsiteX28" fmla="*/ 4786591 w 6853135"/>
              <a:gd name="connsiteY28" fmla="*/ 6946104 h 10364295"/>
              <a:gd name="connsiteX29" fmla="*/ 6286207 w 6853135"/>
              <a:gd name="connsiteY29" fmla="*/ 6946104 h 1036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53135" h="10364295">
                <a:moveTo>
                  <a:pt x="2633472" y="8077622"/>
                </a:moveTo>
                <a:lnTo>
                  <a:pt x="2066544" y="9211477"/>
                </a:lnTo>
                <a:lnTo>
                  <a:pt x="566928" y="9211477"/>
                </a:lnTo>
                <a:lnTo>
                  <a:pt x="0" y="8077622"/>
                </a:lnTo>
                <a:lnTo>
                  <a:pt x="566928" y="6943767"/>
                </a:lnTo>
                <a:lnTo>
                  <a:pt x="2066544" y="6943767"/>
                </a:lnTo>
                <a:close/>
                <a:moveTo>
                  <a:pt x="4744471" y="9230440"/>
                </a:moveTo>
                <a:lnTo>
                  <a:pt x="4177543" y="10364295"/>
                </a:lnTo>
                <a:lnTo>
                  <a:pt x="2677927" y="10364295"/>
                </a:lnTo>
                <a:lnTo>
                  <a:pt x="2110999" y="9230440"/>
                </a:lnTo>
                <a:lnTo>
                  <a:pt x="2677927" y="8096585"/>
                </a:lnTo>
                <a:lnTo>
                  <a:pt x="4177543" y="8096585"/>
                </a:lnTo>
                <a:close/>
                <a:moveTo>
                  <a:pt x="6853134" y="3451441"/>
                </a:moveTo>
                <a:lnTo>
                  <a:pt x="6286206" y="4585296"/>
                </a:lnTo>
                <a:lnTo>
                  <a:pt x="4786590" y="4585296"/>
                </a:lnTo>
                <a:lnTo>
                  <a:pt x="4219662" y="3451441"/>
                </a:lnTo>
                <a:lnTo>
                  <a:pt x="4786590" y="2317586"/>
                </a:lnTo>
                <a:lnTo>
                  <a:pt x="6286206" y="2317586"/>
                </a:lnTo>
                <a:close/>
                <a:moveTo>
                  <a:pt x="6853135" y="1133855"/>
                </a:moveTo>
                <a:lnTo>
                  <a:pt x="6286207" y="2267709"/>
                </a:lnTo>
                <a:lnTo>
                  <a:pt x="4786591" y="2267709"/>
                </a:lnTo>
                <a:lnTo>
                  <a:pt x="4219663" y="1133855"/>
                </a:lnTo>
                <a:lnTo>
                  <a:pt x="4786591" y="0"/>
                </a:lnTo>
                <a:lnTo>
                  <a:pt x="6286207" y="0"/>
                </a:lnTo>
                <a:close/>
                <a:moveTo>
                  <a:pt x="6853135" y="8079959"/>
                </a:moveTo>
                <a:lnTo>
                  <a:pt x="6286207" y="9213814"/>
                </a:lnTo>
                <a:lnTo>
                  <a:pt x="4786591" y="9213814"/>
                </a:lnTo>
                <a:lnTo>
                  <a:pt x="4219663" y="8079959"/>
                </a:lnTo>
                <a:lnTo>
                  <a:pt x="4786591" y="6946104"/>
                </a:lnTo>
                <a:lnTo>
                  <a:pt x="6286207" y="6946104"/>
                </a:lnTo>
                <a:close/>
              </a:path>
            </a:pathLst>
          </a:custGeom>
          <a:gradFill flip="none" rotWithShape="0">
            <a:gsLst>
              <a:gs pos="38000">
                <a:srgbClr val="0F6175"/>
              </a:gs>
              <a:gs pos="6000">
                <a:schemeClr val="tx1"/>
              </a:gs>
              <a:gs pos="69000">
                <a:schemeClr val="accent2"/>
              </a:gs>
              <a:gs pos="56000">
                <a:schemeClr val="accent1"/>
              </a:gs>
              <a:gs pos="94000">
                <a:schemeClr val="accent3">
                  <a:alpha val="60000"/>
                </a:schemeClr>
              </a:gs>
            </a:gsLst>
            <a:lin ang="5400000" scaled="0"/>
            <a:tileRect/>
          </a:gradFill>
          <a:ln w="508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E957C11A-2D9D-2AF9-129C-7F21308E824F}"/>
              </a:ext>
            </a:extLst>
          </p:cNvPr>
          <p:cNvSpPr txBox="1"/>
          <p:nvPr/>
        </p:nvSpPr>
        <p:spPr>
          <a:xfrm>
            <a:off x="7237708" y="5744113"/>
            <a:ext cx="4101094" cy="523220"/>
          </a:xfrm>
          <a:prstGeom prst="rect">
            <a:avLst/>
          </a:prstGeom>
          <a:noFill/>
        </p:spPr>
        <p:txBody>
          <a:bodyPr wrap="square" rtlCol="0">
            <a:spAutoFit/>
          </a:bodyPr>
          <a:lstStyle/>
          <a:p>
            <a:pPr algn="ctr"/>
            <a:endParaRPr lang="en-US" sz="2800" dirty="0">
              <a:solidFill>
                <a:schemeClr val="bg2"/>
              </a:solidFill>
              <a:latin typeface="Abadi" panose="020B0604020104020204" pitchFamily="34" charset="0"/>
            </a:endParaRPr>
          </a:p>
        </p:txBody>
      </p:sp>
      <p:sp>
        <p:nvSpPr>
          <p:cNvPr id="6" name="TextBox 5">
            <a:extLst>
              <a:ext uri="{FF2B5EF4-FFF2-40B4-BE49-F238E27FC236}">
                <a16:creationId xmlns:a16="http://schemas.microsoft.com/office/drawing/2014/main" id="{86743424-5293-645F-BD1C-E3556A552817}"/>
              </a:ext>
            </a:extLst>
          </p:cNvPr>
          <p:cNvSpPr txBox="1"/>
          <p:nvPr/>
        </p:nvSpPr>
        <p:spPr>
          <a:xfrm>
            <a:off x="867568" y="2099237"/>
            <a:ext cx="4294909" cy="830997"/>
          </a:xfrm>
          <a:prstGeom prst="rect">
            <a:avLst/>
          </a:prstGeom>
          <a:noFill/>
        </p:spPr>
        <p:txBody>
          <a:bodyPr wrap="square" rtlCol="0">
            <a:spAutoFit/>
          </a:bodyPr>
          <a:lstStyle/>
          <a:p>
            <a:pPr algn="ctr"/>
            <a:r>
              <a:rPr lang="en-US" sz="4800" b="1" dirty="0">
                <a:solidFill>
                  <a:schemeClr val="accent3"/>
                </a:solidFill>
                <a:latin typeface="Abadi" panose="020B0604020104020204" pitchFamily="34" charset="0"/>
              </a:rPr>
              <a:t>Ecclesia</a:t>
            </a:r>
            <a:endParaRPr lang="en-US" sz="4800" b="1" dirty="0">
              <a:solidFill>
                <a:schemeClr val="accent3"/>
              </a:solidFill>
            </a:endParaRPr>
          </a:p>
        </p:txBody>
      </p:sp>
      <p:sp>
        <p:nvSpPr>
          <p:cNvPr id="9" name="TextBox 8">
            <a:extLst>
              <a:ext uri="{FF2B5EF4-FFF2-40B4-BE49-F238E27FC236}">
                <a16:creationId xmlns:a16="http://schemas.microsoft.com/office/drawing/2014/main" id="{724E70D8-76EC-5A6A-71A3-FECDEEC71251}"/>
              </a:ext>
            </a:extLst>
          </p:cNvPr>
          <p:cNvSpPr txBox="1"/>
          <p:nvPr/>
        </p:nvSpPr>
        <p:spPr>
          <a:xfrm>
            <a:off x="316979" y="3220345"/>
            <a:ext cx="5963835" cy="2062103"/>
          </a:xfrm>
          <a:prstGeom prst="rect">
            <a:avLst/>
          </a:prstGeom>
          <a:noFill/>
        </p:spPr>
        <p:txBody>
          <a:bodyPr wrap="square" rtlCol="0">
            <a:spAutoFit/>
          </a:bodyPr>
          <a:lstStyle/>
          <a:p>
            <a:pPr algn="ctr"/>
            <a:r>
              <a:rPr lang="en-US" sz="3200" dirty="0">
                <a:solidFill>
                  <a:schemeClr val="bg1"/>
                </a:solidFill>
              </a:rPr>
              <a:t>Theological education is most alive when it accompanies the ecclesia through current realities and  anticipates future challenges.</a:t>
            </a:r>
          </a:p>
        </p:txBody>
      </p:sp>
    </p:spTree>
    <p:extLst>
      <p:ext uri="{BB962C8B-B14F-4D97-AF65-F5344CB8AC3E}">
        <p14:creationId xmlns:p14="http://schemas.microsoft.com/office/powerpoint/2010/main" val="1361961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FE585DA1-CB15-2B63-9D99-D58542077824}"/>
              </a:ext>
            </a:extLst>
          </p:cNvPr>
          <p:cNvSpPr>
            <a:spLocks noChangeAspect="1"/>
          </p:cNvSpPr>
          <p:nvPr/>
        </p:nvSpPr>
        <p:spPr>
          <a:xfrm rot="16200000">
            <a:off x="-250232" y="3018667"/>
            <a:ext cx="2633472" cy="2267712"/>
          </a:xfrm>
          <a:prstGeom prst="hexagon">
            <a:avLst/>
          </a:prstGeom>
          <a:blipFill dpi="0" rotWithShape="0">
            <a:blip r:embed="rId3"/>
            <a:srcRect/>
            <a:stretch>
              <a:fillRect l="-17000" t="-15000" r="-77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2246DF63-4C1B-F490-E1E6-A3B665FC9636}"/>
              </a:ext>
            </a:extLst>
          </p:cNvPr>
          <p:cNvSpPr>
            <a:spLocks noChangeAspect="1"/>
          </p:cNvSpPr>
          <p:nvPr/>
        </p:nvSpPr>
        <p:spPr>
          <a:xfrm rot="16200000">
            <a:off x="-22820" y="-416518"/>
            <a:ext cx="6850806" cy="9205810"/>
          </a:xfrm>
          <a:custGeom>
            <a:avLst/>
            <a:gdLst>
              <a:gd name="connsiteX0" fmla="*/ 2633472 w 6850806"/>
              <a:gd name="connsiteY0" fmla="*/ 3443437 h 9205810"/>
              <a:gd name="connsiteX1" fmla="*/ 2066544 w 6850806"/>
              <a:gd name="connsiteY1" fmla="*/ 4577292 h 9205810"/>
              <a:gd name="connsiteX2" fmla="*/ 566928 w 6850806"/>
              <a:gd name="connsiteY2" fmla="*/ 4577292 h 9205810"/>
              <a:gd name="connsiteX3" fmla="*/ 0 w 6850806"/>
              <a:gd name="connsiteY3" fmla="*/ 3443437 h 9205810"/>
              <a:gd name="connsiteX4" fmla="*/ 566928 w 6850806"/>
              <a:gd name="connsiteY4" fmla="*/ 2309582 h 9205810"/>
              <a:gd name="connsiteX5" fmla="*/ 2066544 w 6850806"/>
              <a:gd name="connsiteY5" fmla="*/ 2309582 h 9205810"/>
              <a:gd name="connsiteX6" fmla="*/ 2633473 w 6850806"/>
              <a:gd name="connsiteY6" fmla="*/ 8071955 h 9205810"/>
              <a:gd name="connsiteX7" fmla="*/ 2066545 w 6850806"/>
              <a:gd name="connsiteY7" fmla="*/ 9205810 h 9205810"/>
              <a:gd name="connsiteX8" fmla="*/ 566929 w 6850806"/>
              <a:gd name="connsiteY8" fmla="*/ 9205810 h 9205810"/>
              <a:gd name="connsiteX9" fmla="*/ 1 w 6850806"/>
              <a:gd name="connsiteY9" fmla="*/ 8071955 h 9205810"/>
              <a:gd name="connsiteX10" fmla="*/ 566929 w 6850806"/>
              <a:gd name="connsiteY10" fmla="*/ 6938100 h 9205810"/>
              <a:gd name="connsiteX11" fmla="*/ 2066545 w 6850806"/>
              <a:gd name="connsiteY11" fmla="*/ 6938100 h 9205810"/>
              <a:gd name="connsiteX12" fmla="*/ 6850806 w 6850806"/>
              <a:gd name="connsiteY12" fmla="*/ 1133855 h 9205810"/>
              <a:gd name="connsiteX13" fmla="*/ 6283878 w 6850806"/>
              <a:gd name="connsiteY13" fmla="*/ 2267710 h 9205810"/>
              <a:gd name="connsiteX14" fmla="*/ 4784262 w 6850806"/>
              <a:gd name="connsiteY14" fmla="*/ 2267710 h 9205810"/>
              <a:gd name="connsiteX15" fmla="*/ 4217334 w 6850806"/>
              <a:gd name="connsiteY15" fmla="*/ 1133855 h 9205810"/>
              <a:gd name="connsiteX16" fmla="*/ 4784262 w 6850806"/>
              <a:gd name="connsiteY16" fmla="*/ 0 h 9205810"/>
              <a:gd name="connsiteX17" fmla="*/ 6283878 w 6850806"/>
              <a:gd name="connsiteY17" fmla="*/ 0 h 920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0806" h="9205810">
                <a:moveTo>
                  <a:pt x="2633472" y="3443437"/>
                </a:moveTo>
                <a:lnTo>
                  <a:pt x="2066544" y="4577292"/>
                </a:lnTo>
                <a:lnTo>
                  <a:pt x="566928" y="4577292"/>
                </a:lnTo>
                <a:lnTo>
                  <a:pt x="0" y="3443437"/>
                </a:lnTo>
                <a:lnTo>
                  <a:pt x="566928" y="2309582"/>
                </a:lnTo>
                <a:lnTo>
                  <a:pt x="2066544" y="2309582"/>
                </a:lnTo>
                <a:close/>
                <a:moveTo>
                  <a:pt x="2633473" y="8071955"/>
                </a:moveTo>
                <a:lnTo>
                  <a:pt x="2066545" y="9205810"/>
                </a:lnTo>
                <a:lnTo>
                  <a:pt x="566929" y="9205810"/>
                </a:lnTo>
                <a:lnTo>
                  <a:pt x="1" y="8071955"/>
                </a:lnTo>
                <a:lnTo>
                  <a:pt x="566929" y="6938100"/>
                </a:lnTo>
                <a:lnTo>
                  <a:pt x="2066545" y="6938100"/>
                </a:lnTo>
                <a:close/>
                <a:moveTo>
                  <a:pt x="6850806" y="1133855"/>
                </a:moveTo>
                <a:lnTo>
                  <a:pt x="6283878" y="2267710"/>
                </a:lnTo>
                <a:lnTo>
                  <a:pt x="4784262" y="2267710"/>
                </a:lnTo>
                <a:lnTo>
                  <a:pt x="4217334" y="1133855"/>
                </a:lnTo>
                <a:lnTo>
                  <a:pt x="4784262" y="0"/>
                </a:lnTo>
                <a:lnTo>
                  <a:pt x="6283878" y="0"/>
                </a:lnTo>
                <a:close/>
              </a:path>
            </a:pathLst>
          </a:custGeom>
          <a:gradFill flip="none" rotWithShape="1">
            <a:gsLst>
              <a:gs pos="10000">
                <a:schemeClr val="tx1">
                  <a:alpha val="84622"/>
                </a:schemeClr>
              </a:gs>
              <a:gs pos="62000">
                <a:schemeClr val="accent1">
                  <a:alpha val="85000"/>
                </a:schemeClr>
              </a:gs>
              <a:gs pos="27000">
                <a:schemeClr val="tx2">
                  <a:alpha val="85000"/>
                </a:schemeClr>
              </a:gs>
              <a:gs pos="78000">
                <a:schemeClr val="accent3">
                  <a:alpha val="56756"/>
                </a:schemeClr>
              </a:gs>
              <a:gs pos="68000">
                <a:schemeClr val="accent2">
                  <a:alpha val="85000"/>
                </a:schemeClr>
              </a:gs>
            </a:gsLst>
            <a:lin ang="19800000" scaled="0"/>
            <a:tileRect/>
          </a:gradFill>
          <a:ln w="508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Hexagon 19">
            <a:extLst>
              <a:ext uri="{FF2B5EF4-FFF2-40B4-BE49-F238E27FC236}">
                <a16:creationId xmlns:a16="http://schemas.microsoft.com/office/drawing/2014/main" id="{794689DC-ED6F-A7C8-5CCA-5A11041448B7}"/>
              </a:ext>
            </a:extLst>
          </p:cNvPr>
          <p:cNvSpPr>
            <a:spLocks noChangeAspect="1"/>
          </p:cNvSpPr>
          <p:nvPr/>
        </p:nvSpPr>
        <p:spPr>
          <a:xfrm rot="16200000">
            <a:off x="-1401234" y="5161198"/>
            <a:ext cx="2633472" cy="2267712"/>
          </a:xfrm>
          <a:prstGeom prst="hexagon">
            <a:avLst/>
          </a:prstGeom>
          <a:noFill/>
          <a:ln w="603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exagon 2">
            <a:extLst>
              <a:ext uri="{FF2B5EF4-FFF2-40B4-BE49-F238E27FC236}">
                <a16:creationId xmlns:a16="http://schemas.microsoft.com/office/drawing/2014/main" id="{F3ACC368-98BC-E718-217F-83172D5C6FD1}"/>
              </a:ext>
            </a:extLst>
          </p:cNvPr>
          <p:cNvSpPr>
            <a:spLocks noChangeAspect="1"/>
          </p:cNvSpPr>
          <p:nvPr/>
        </p:nvSpPr>
        <p:spPr>
          <a:xfrm rot="16200000">
            <a:off x="3261573" y="5127335"/>
            <a:ext cx="2633472" cy="2267712"/>
          </a:xfrm>
          <a:prstGeom prst="hexagon">
            <a:avLst/>
          </a:prstGeom>
          <a:blipFill dpi="0" rotWithShape="0">
            <a:blip r:embed="rId4"/>
            <a:srcRect/>
            <a:stretch>
              <a:fillRect l="-40000" r="-4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34BB5FAE-7E41-563D-B2CA-0D4EB36C55FB}"/>
              </a:ext>
            </a:extLst>
          </p:cNvPr>
          <p:cNvSpPr>
            <a:spLocks noChangeAspect="1"/>
          </p:cNvSpPr>
          <p:nvPr/>
        </p:nvSpPr>
        <p:spPr>
          <a:xfrm rot="16200000">
            <a:off x="951991" y="5161198"/>
            <a:ext cx="2633472" cy="2267712"/>
          </a:xfrm>
          <a:prstGeom prst="hexagon">
            <a:avLst/>
          </a:prstGeom>
          <a:blipFill dpi="0" rotWithShape="0">
            <a:blip r:embed="rId5"/>
            <a:srcRect/>
            <a:stretch>
              <a:fillRect l="-40000" r="-40000" b="-1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88AAABA-9FF4-F6D1-7C74-F99CA47648BF}"/>
              </a:ext>
            </a:extLst>
          </p:cNvPr>
          <p:cNvSpPr txBox="1"/>
          <p:nvPr/>
        </p:nvSpPr>
        <p:spPr>
          <a:xfrm>
            <a:off x="4275786" y="1087855"/>
            <a:ext cx="4294909" cy="830997"/>
          </a:xfrm>
          <a:prstGeom prst="rect">
            <a:avLst/>
          </a:prstGeom>
          <a:noFill/>
        </p:spPr>
        <p:txBody>
          <a:bodyPr wrap="square" rtlCol="0">
            <a:spAutoFit/>
          </a:bodyPr>
          <a:lstStyle/>
          <a:p>
            <a:pPr algn="ctr"/>
            <a:r>
              <a:rPr lang="en-US" sz="4800" b="1" dirty="0">
                <a:solidFill>
                  <a:schemeClr val="accent3"/>
                </a:solidFill>
                <a:latin typeface="Abadi" panose="020B0604020104020204" pitchFamily="34" charset="0"/>
              </a:rPr>
              <a:t>Impact</a:t>
            </a:r>
            <a:endParaRPr lang="en-US" sz="4800" b="1" dirty="0">
              <a:solidFill>
                <a:schemeClr val="accent3"/>
              </a:solidFill>
            </a:endParaRPr>
          </a:p>
        </p:txBody>
      </p:sp>
      <p:sp>
        <p:nvSpPr>
          <p:cNvPr id="6" name="TextBox 5">
            <a:extLst>
              <a:ext uri="{FF2B5EF4-FFF2-40B4-BE49-F238E27FC236}">
                <a16:creationId xmlns:a16="http://schemas.microsoft.com/office/drawing/2014/main" id="{667738E4-0913-04EA-431E-7805736BD9DD}"/>
              </a:ext>
            </a:extLst>
          </p:cNvPr>
          <p:cNvSpPr txBox="1"/>
          <p:nvPr/>
        </p:nvSpPr>
        <p:spPr>
          <a:xfrm>
            <a:off x="2700477" y="2835787"/>
            <a:ext cx="7445526" cy="1077218"/>
          </a:xfrm>
          <a:prstGeom prst="rect">
            <a:avLst/>
          </a:prstGeom>
          <a:noFill/>
        </p:spPr>
        <p:txBody>
          <a:bodyPr wrap="square" rtlCol="0">
            <a:spAutoFit/>
          </a:bodyPr>
          <a:lstStyle/>
          <a:p>
            <a:pPr algn="ctr"/>
            <a:r>
              <a:rPr lang="en-US" sz="3200" dirty="0">
                <a:solidFill>
                  <a:schemeClr val="bg1"/>
                </a:solidFill>
              </a:rPr>
              <a:t>Impact must be measured beyond the content delivered.</a:t>
            </a:r>
          </a:p>
        </p:txBody>
      </p:sp>
    </p:spTree>
    <p:extLst>
      <p:ext uri="{BB962C8B-B14F-4D97-AF65-F5344CB8AC3E}">
        <p14:creationId xmlns:p14="http://schemas.microsoft.com/office/powerpoint/2010/main" val="422245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7800C7D-77B7-2010-734F-D5192E4E0B1E}"/>
            </a:ext>
          </a:extLst>
        </p:cNvPr>
        <p:cNvGrpSpPr/>
        <p:nvPr/>
      </p:nvGrpSpPr>
      <p:grpSpPr>
        <a:xfrm>
          <a:off x="0" y="0"/>
          <a:ext cx="0" cy="0"/>
          <a:chOff x="0" y="0"/>
          <a:chExt cx="0" cy="0"/>
        </a:xfrm>
      </p:grpSpPr>
      <p:sp>
        <p:nvSpPr>
          <p:cNvPr id="8" name="Hexagon 7">
            <a:extLst>
              <a:ext uri="{FF2B5EF4-FFF2-40B4-BE49-F238E27FC236}">
                <a16:creationId xmlns:a16="http://schemas.microsoft.com/office/drawing/2014/main" id="{A8A8B539-85A9-7EC5-8102-C5591CBDE0C1}"/>
              </a:ext>
            </a:extLst>
          </p:cNvPr>
          <p:cNvSpPr>
            <a:spLocks noChangeAspect="1"/>
          </p:cNvSpPr>
          <p:nvPr/>
        </p:nvSpPr>
        <p:spPr>
          <a:xfrm rot="16200000">
            <a:off x="-250232" y="3018667"/>
            <a:ext cx="2633472" cy="2267712"/>
          </a:xfrm>
          <a:prstGeom prst="hexagon">
            <a:avLst/>
          </a:prstGeom>
          <a:blipFill dpi="0" rotWithShape="0">
            <a:blip r:embed="rId3"/>
            <a:srcRect/>
            <a:stretch>
              <a:fillRect l="-17000" t="-15000" r="-77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32350FB2-5EE6-942C-FBF1-2A9275DA13FD}"/>
              </a:ext>
            </a:extLst>
          </p:cNvPr>
          <p:cNvSpPr>
            <a:spLocks noChangeAspect="1"/>
          </p:cNvSpPr>
          <p:nvPr/>
        </p:nvSpPr>
        <p:spPr>
          <a:xfrm rot="16200000">
            <a:off x="-22820" y="-416518"/>
            <a:ext cx="6850806" cy="9205810"/>
          </a:xfrm>
          <a:custGeom>
            <a:avLst/>
            <a:gdLst>
              <a:gd name="connsiteX0" fmla="*/ 2633472 w 6850806"/>
              <a:gd name="connsiteY0" fmla="*/ 3443437 h 9205810"/>
              <a:gd name="connsiteX1" fmla="*/ 2066544 w 6850806"/>
              <a:gd name="connsiteY1" fmla="*/ 4577292 h 9205810"/>
              <a:gd name="connsiteX2" fmla="*/ 566928 w 6850806"/>
              <a:gd name="connsiteY2" fmla="*/ 4577292 h 9205810"/>
              <a:gd name="connsiteX3" fmla="*/ 0 w 6850806"/>
              <a:gd name="connsiteY3" fmla="*/ 3443437 h 9205810"/>
              <a:gd name="connsiteX4" fmla="*/ 566928 w 6850806"/>
              <a:gd name="connsiteY4" fmla="*/ 2309582 h 9205810"/>
              <a:gd name="connsiteX5" fmla="*/ 2066544 w 6850806"/>
              <a:gd name="connsiteY5" fmla="*/ 2309582 h 9205810"/>
              <a:gd name="connsiteX6" fmla="*/ 2633473 w 6850806"/>
              <a:gd name="connsiteY6" fmla="*/ 8071955 h 9205810"/>
              <a:gd name="connsiteX7" fmla="*/ 2066545 w 6850806"/>
              <a:gd name="connsiteY7" fmla="*/ 9205810 h 9205810"/>
              <a:gd name="connsiteX8" fmla="*/ 566929 w 6850806"/>
              <a:gd name="connsiteY8" fmla="*/ 9205810 h 9205810"/>
              <a:gd name="connsiteX9" fmla="*/ 1 w 6850806"/>
              <a:gd name="connsiteY9" fmla="*/ 8071955 h 9205810"/>
              <a:gd name="connsiteX10" fmla="*/ 566929 w 6850806"/>
              <a:gd name="connsiteY10" fmla="*/ 6938100 h 9205810"/>
              <a:gd name="connsiteX11" fmla="*/ 2066545 w 6850806"/>
              <a:gd name="connsiteY11" fmla="*/ 6938100 h 9205810"/>
              <a:gd name="connsiteX12" fmla="*/ 6850806 w 6850806"/>
              <a:gd name="connsiteY12" fmla="*/ 1133855 h 9205810"/>
              <a:gd name="connsiteX13" fmla="*/ 6283878 w 6850806"/>
              <a:gd name="connsiteY13" fmla="*/ 2267710 h 9205810"/>
              <a:gd name="connsiteX14" fmla="*/ 4784262 w 6850806"/>
              <a:gd name="connsiteY14" fmla="*/ 2267710 h 9205810"/>
              <a:gd name="connsiteX15" fmla="*/ 4217334 w 6850806"/>
              <a:gd name="connsiteY15" fmla="*/ 1133855 h 9205810"/>
              <a:gd name="connsiteX16" fmla="*/ 4784262 w 6850806"/>
              <a:gd name="connsiteY16" fmla="*/ 0 h 9205810"/>
              <a:gd name="connsiteX17" fmla="*/ 6283878 w 6850806"/>
              <a:gd name="connsiteY17" fmla="*/ 0 h 920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0806" h="9205810">
                <a:moveTo>
                  <a:pt x="2633472" y="3443437"/>
                </a:moveTo>
                <a:lnTo>
                  <a:pt x="2066544" y="4577292"/>
                </a:lnTo>
                <a:lnTo>
                  <a:pt x="566928" y="4577292"/>
                </a:lnTo>
                <a:lnTo>
                  <a:pt x="0" y="3443437"/>
                </a:lnTo>
                <a:lnTo>
                  <a:pt x="566928" y="2309582"/>
                </a:lnTo>
                <a:lnTo>
                  <a:pt x="2066544" y="2309582"/>
                </a:lnTo>
                <a:close/>
                <a:moveTo>
                  <a:pt x="2633473" y="8071955"/>
                </a:moveTo>
                <a:lnTo>
                  <a:pt x="2066545" y="9205810"/>
                </a:lnTo>
                <a:lnTo>
                  <a:pt x="566929" y="9205810"/>
                </a:lnTo>
                <a:lnTo>
                  <a:pt x="1" y="8071955"/>
                </a:lnTo>
                <a:lnTo>
                  <a:pt x="566929" y="6938100"/>
                </a:lnTo>
                <a:lnTo>
                  <a:pt x="2066545" y="6938100"/>
                </a:lnTo>
                <a:close/>
                <a:moveTo>
                  <a:pt x="6850806" y="1133855"/>
                </a:moveTo>
                <a:lnTo>
                  <a:pt x="6283878" y="2267710"/>
                </a:lnTo>
                <a:lnTo>
                  <a:pt x="4784262" y="2267710"/>
                </a:lnTo>
                <a:lnTo>
                  <a:pt x="4217334" y="1133855"/>
                </a:lnTo>
                <a:lnTo>
                  <a:pt x="4784262" y="0"/>
                </a:lnTo>
                <a:lnTo>
                  <a:pt x="6283878" y="0"/>
                </a:lnTo>
                <a:close/>
              </a:path>
            </a:pathLst>
          </a:custGeom>
          <a:gradFill flip="none" rotWithShape="1">
            <a:gsLst>
              <a:gs pos="10000">
                <a:schemeClr val="tx1">
                  <a:alpha val="84622"/>
                </a:schemeClr>
              </a:gs>
              <a:gs pos="62000">
                <a:schemeClr val="accent1">
                  <a:alpha val="85000"/>
                </a:schemeClr>
              </a:gs>
              <a:gs pos="27000">
                <a:schemeClr val="tx2">
                  <a:alpha val="85000"/>
                </a:schemeClr>
              </a:gs>
              <a:gs pos="78000">
                <a:schemeClr val="accent3">
                  <a:alpha val="56756"/>
                </a:schemeClr>
              </a:gs>
              <a:gs pos="68000">
                <a:schemeClr val="accent2">
                  <a:alpha val="85000"/>
                </a:schemeClr>
              </a:gs>
            </a:gsLst>
            <a:lin ang="19800000" scaled="0"/>
            <a:tileRect/>
          </a:gradFill>
          <a:ln w="508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Hexagon 19">
            <a:extLst>
              <a:ext uri="{FF2B5EF4-FFF2-40B4-BE49-F238E27FC236}">
                <a16:creationId xmlns:a16="http://schemas.microsoft.com/office/drawing/2014/main" id="{B7931D0D-BD3D-3628-221C-5AF252FAA603}"/>
              </a:ext>
            </a:extLst>
          </p:cNvPr>
          <p:cNvSpPr>
            <a:spLocks noChangeAspect="1"/>
          </p:cNvSpPr>
          <p:nvPr/>
        </p:nvSpPr>
        <p:spPr>
          <a:xfrm rot="16200000">
            <a:off x="-1401234" y="5161198"/>
            <a:ext cx="2633472" cy="2267712"/>
          </a:xfrm>
          <a:prstGeom prst="hexagon">
            <a:avLst/>
          </a:prstGeom>
          <a:noFill/>
          <a:ln w="603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exagon 2">
            <a:extLst>
              <a:ext uri="{FF2B5EF4-FFF2-40B4-BE49-F238E27FC236}">
                <a16:creationId xmlns:a16="http://schemas.microsoft.com/office/drawing/2014/main" id="{5259006D-40EA-FA9E-5416-87FE2258AD06}"/>
              </a:ext>
            </a:extLst>
          </p:cNvPr>
          <p:cNvSpPr>
            <a:spLocks noChangeAspect="1"/>
          </p:cNvSpPr>
          <p:nvPr/>
        </p:nvSpPr>
        <p:spPr>
          <a:xfrm rot="16200000">
            <a:off x="3261573" y="5127335"/>
            <a:ext cx="2633472" cy="2267712"/>
          </a:xfrm>
          <a:prstGeom prst="hexagon">
            <a:avLst/>
          </a:prstGeom>
          <a:blipFill dpi="0" rotWithShape="0">
            <a:blip r:embed="rId4"/>
            <a:srcRect/>
            <a:stretch>
              <a:fillRect l="-40000" r="-4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7753F473-35AA-E50C-A035-1EF984CA31DA}"/>
              </a:ext>
            </a:extLst>
          </p:cNvPr>
          <p:cNvSpPr>
            <a:spLocks noChangeAspect="1"/>
          </p:cNvSpPr>
          <p:nvPr/>
        </p:nvSpPr>
        <p:spPr>
          <a:xfrm rot="16200000">
            <a:off x="951991" y="5161198"/>
            <a:ext cx="2633472" cy="2267712"/>
          </a:xfrm>
          <a:prstGeom prst="hexagon">
            <a:avLst/>
          </a:prstGeom>
          <a:blipFill dpi="0" rotWithShape="0">
            <a:blip r:embed="rId5"/>
            <a:srcRect/>
            <a:stretch>
              <a:fillRect l="-40000" r="-40000" b="-1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1AB4E10-D7C4-9A9D-61D2-1FAB33745512}"/>
              </a:ext>
            </a:extLst>
          </p:cNvPr>
          <p:cNvSpPr txBox="1"/>
          <p:nvPr/>
        </p:nvSpPr>
        <p:spPr>
          <a:xfrm>
            <a:off x="4962076" y="1051368"/>
            <a:ext cx="4294909" cy="830997"/>
          </a:xfrm>
          <a:prstGeom prst="rect">
            <a:avLst/>
          </a:prstGeom>
          <a:noFill/>
        </p:spPr>
        <p:txBody>
          <a:bodyPr wrap="square" rtlCol="0">
            <a:spAutoFit/>
          </a:bodyPr>
          <a:lstStyle/>
          <a:p>
            <a:pPr algn="ctr"/>
            <a:r>
              <a:rPr lang="en-US" sz="4800" b="1" dirty="0">
                <a:solidFill>
                  <a:schemeClr val="accent3"/>
                </a:solidFill>
                <a:latin typeface="Abadi" panose="020B0604020104020204" pitchFamily="34" charset="0"/>
              </a:rPr>
              <a:t>Voices </a:t>
            </a:r>
            <a:endParaRPr lang="en-US" sz="4800" b="1" dirty="0">
              <a:solidFill>
                <a:schemeClr val="accent3"/>
              </a:solidFill>
            </a:endParaRPr>
          </a:p>
        </p:txBody>
      </p:sp>
      <p:sp>
        <p:nvSpPr>
          <p:cNvPr id="6" name="TextBox 5">
            <a:extLst>
              <a:ext uri="{FF2B5EF4-FFF2-40B4-BE49-F238E27FC236}">
                <a16:creationId xmlns:a16="http://schemas.microsoft.com/office/drawing/2014/main" id="{A3FB4C6F-12AC-672D-B60E-619EA1E5DC2B}"/>
              </a:ext>
            </a:extLst>
          </p:cNvPr>
          <p:cNvSpPr txBox="1"/>
          <p:nvPr/>
        </p:nvSpPr>
        <p:spPr>
          <a:xfrm>
            <a:off x="3066406" y="2336191"/>
            <a:ext cx="8349992" cy="1077218"/>
          </a:xfrm>
          <a:prstGeom prst="rect">
            <a:avLst/>
          </a:prstGeom>
          <a:noFill/>
        </p:spPr>
        <p:txBody>
          <a:bodyPr wrap="square" rtlCol="0">
            <a:spAutoFit/>
          </a:bodyPr>
          <a:lstStyle/>
          <a:p>
            <a:pPr algn="ctr"/>
            <a:r>
              <a:rPr lang="en-US" sz="3200" dirty="0">
                <a:solidFill>
                  <a:schemeClr val="bg1"/>
                </a:solidFill>
              </a:rPr>
              <a:t>The future of theological education will depend on the voices it is willing to elevate and embody.</a:t>
            </a:r>
          </a:p>
        </p:txBody>
      </p:sp>
    </p:spTree>
    <p:extLst>
      <p:ext uri="{BB962C8B-B14F-4D97-AF65-F5344CB8AC3E}">
        <p14:creationId xmlns:p14="http://schemas.microsoft.com/office/powerpoint/2010/main" val="3060268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023359A-3042-9601-1144-8B1747A9A841}"/>
            </a:ext>
          </a:extLst>
        </p:cNvPr>
        <p:cNvGrpSpPr/>
        <p:nvPr/>
      </p:nvGrpSpPr>
      <p:grpSpPr>
        <a:xfrm>
          <a:off x="0" y="0"/>
          <a:ext cx="0" cy="0"/>
          <a:chOff x="0" y="0"/>
          <a:chExt cx="0" cy="0"/>
        </a:xfrm>
      </p:grpSpPr>
      <p:sp>
        <p:nvSpPr>
          <p:cNvPr id="7" name="Hexagon 6">
            <a:extLst>
              <a:ext uri="{FF2B5EF4-FFF2-40B4-BE49-F238E27FC236}">
                <a16:creationId xmlns:a16="http://schemas.microsoft.com/office/drawing/2014/main" id="{2F713077-B007-99C6-FD4F-5399653CCE71}"/>
              </a:ext>
            </a:extLst>
          </p:cNvPr>
          <p:cNvSpPr>
            <a:spLocks noChangeAspect="1"/>
          </p:cNvSpPr>
          <p:nvPr/>
        </p:nvSpPr>
        <p:spPr>
          <a:xfrm rot="16200000">
            <a:off x="6300210" y="1343201"/>
            <a:ext cx="2633472" cy="2267712"/>
          </a:xfrm>
          <a:prstGeom prst="hexagon">
            <a:avLst/>
          </a:prstGeom>
          <a:blipFill dpi="0" rotWithShape="0">
            <a:blip r:embed="rId3"/>
            <a:srcRect/>
            <a:stretch>
              <a:fillRect l="-40000" r="-4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a:extLst>
              <a:ext uri="{FF2B5EF4-FFF2-40B4-BE49-F238E27FC236}">
                <a16:creationId xmlns:a16="http://schemas.microsoft.com/office/drawing/2014/main" id="{0B16FC29-AF86-9E70-9CEF-461376118BDC}"/>
              </a:ext>
            </a:extLst>
          </p:cNvPr>
          <p:cNvSpPr>
            <a:spLocks noChangeAspect="1"/>
          </p:cNvSpPr>
          <p:nvPr/>
        </p:nvSpPr>
        <p:spPr>
          <a:xfrm rot="16200000">
            <a:off x="8617797" y="1343200"/>
            <a:ext cx="2633472" cy="2267712"/>
          </a:xfrm>
          <a:prstGeom prst="hexagon">
            <a:avLst/>
          </a:prstGeom>
          <a:blipFill dpi="0" rotWithShape="0">
            <a:blip r:embed="rId4"/>
            <a:srcRect/>
            <a:stretch>
              <a:fillRect l="-17000" t="-15000" r="-77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48776C3A-9035-106A-3646-9805D8D422D6}"/>
              </a:ext>
            </a:extLst>
          </p:cNvPr>
          <p:cNvSpPr>
            <a:spLocks noChangeAspect="1"/>
          </p:cNvSpPr>
          <p:nvPr/>
        </p:nvSpPr>
        <p:spPr>
          <a:xfrm rot="16200000">
            <a:off x="7467316" y="-765464"/>
            <a:ext cx="2633472" cy="2267712"/>
          </a:xfrm>
          <a:prstGeom prst="hexagon">
            <a:avLst/>
          </a:prstGeom>
          <a:blipFill dpi="0" rotWithShape="0">
            <a:blip r:embed="rId5"/>
            <a:srcRect/>
            <a:stretch>
              <a:fillRect l="-40000" t="7000" r="-40000" b="-1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2A14B7BE-ED06-1D5F-CE18-2A317E133A4C}"/>
              </a:ext>
            </a:extLst>
          </p:cNvPr>
          <p:cNvSpPr>
            <a:spLocks noChangeAspect="1"/>
          </p:cNvSpPr>
          <p:nvPr/>
        </p:nvSpPr>
        <p:spPr>
          <a:xfrm rot="16200000">
            <a:off x="4770604" y="-2703923"/>
            <a:ext cx="6853135" cy="10364295"/>
          </a:xfrm>
          <a:custGeom>
            <a:avLst/>
            <a:gdLst>
              <a:gd name="connsiteX0" fmla="*/ 2633472 w 6853135"/>
              <a:gd name="connsiteY0" fmla="*/ 8077622 h 10364295"/>
              <a:gd name="connsiteX1" fmla="*/ 2066544 w 6853135"/>
              <a:gd name="connsiteY1" fmla="*/ 9211477 h 10364295"/>
              <a:gd name="connsiteX2" fmla="*/ 566928 w 6853135"/>
              <a:gd name="connsiteY2" fmla="*/ 9211477 h 10364295"/>
              <a:gd name="connsiteX3" fmla="*/ 0 w 6853135"/>
              <a:gd name="connsiteY3" fmla="*/ 8077622 h 10364295"/>
              <a:gd name="connsiteX4" fmla="*/ 566928 w 6853135"/>
              <a:gd name="connsiteY4" fmla="*/ 6943767 h 10364295"/>
              <a:gd name="connsiteX5" fmla="*/ 2066544 w 6853135"/>
              <a:gd name="connsiteY5" fmla="*/ 6943767 h 10364295"/>
              <a:gd name="connsiteX6" fmla="*/ 4744471 w 6853135"/>
              <a:gd name="connsiteY6" fmla="*/ 9230440 h 10364295"/>
              <a:gd name="connsiteX7" fmla="*/ 4177543 w 6853135"/>
              <a:gd name="connsiteY7" fmla="*/ 10364295 h 10364295"/>
              <a:gd name="connsiteX8" fmla="*/ 2677927 w 6853135"/>
              <a:gd name="connsiteY8" fmla="*/ 10364295 h 10364295"/>
              <a:gd name="connsiteX9" fmla="*/ 2110999 w 6853135"/>
              <a:gd name="connsiteY9" fmla="*/ 9230440 h 10364295"/>
              <a:gd name="connsiteX10" fmla="*/ 2677927 w 6853135"/>
              <a:gd name="connsiteY10" fmla="*/ 8096585 h 10364295"/>
              <a:gd name="connsiteX11" fmla="*/ 4177543 w 6853135"/>
              <a:gd name="connsiteY11" fmla="*/ 8096585 h 10364295"/>
              <a:gd name="connsiteX12" fmla="*/ 6853134 w 6853135"/>
              <a:gd name="connsiteY12" fmla="*/ 3451441 h 10364295"/>
              <a:gd name="connsiteX13" fmla="*/ 6286206 w 6853135"/>
              <a:gd name="connsiteY13" fmla="*/ 4585296 h 10364295"/>
              <a:gd name="connsiteX14" fmla="*/ 4786590 w 6853135"/>
              <a:gd name="connsiteY14" fmla="*/ 4585296 h 10364295"/>
              <a:gd name="connsiteX15" fmla="*/ 4219662 w 6853135"/>
              <a:gd name="connsiteY15" fmla="*/ 3451441 h 10364295"/>
              <a:gd name="connsiteX16" fmla="*/ 4786590 w 6853135"/>
              <a:gd name="connsiteY16" fmla="*/ 2317586 h 10364295"/>
              <a:gd name="connsiteX17" fmla="*/ 6286206 w 6853135"/>
              <a:gd name="connsiteY17" fmla="*/ 2317586 h 10364295"/>
              <a:gd name="connsiteX18" fmla="*/ 6853135 w 6853135"/>
              <a:gd name="connsiteY18" fmla="*/ 1133855 h 10364295"/>
              <a:gd name="connsiteX19" fmla="*/ 6286207 w 6853135"/>
              <a:gd name="connsiteY19" fmla="*/ 2267709 h 10364295"/>
              <a:gd name="connsiteX20" fmla="*/ 4786591 w 6853135"/>
              <a:gd name="connsiteY20" fmla="*/ 2267709 h 10364295"/>
              <a:gd name="connsiteX21" fmla="*/ 4219663 w 6853135"/>
              <a:gd name="connsiteY21" fmla="*/ 1133855 h 10364295"/>
              <a:gd name="connsiteX22" fmla="*/ 4786591 w 6853135"/>
              <a:gd name="connsiteY22" fmla="*/ 0 h 10364295"/>
              <a:gd name="connsiteX23" fmla="*/ 6286207 w 6853135"/>
              <a:gd name="connsiteY23" fmla="*/ 0 h 10364295"/>
              <a:gd name="connsiteX24" fmla="*/ 6853135 w 6853135"/>
              <a:gd name="connsiteY24" fmla="*/ 8079959 h 10364295"/>
              <a:gd name="connsiteX25" fmla="*/ 6286207 w 6853135"/>
              <a:gd name="connsiteY25" fmla="*/ 9213814 h 10364295"/>
              <a:gd name="connsiteX26" fmla="*/ 4786591 w 6853135"/>
              <a:gd name="connsiteY26" fmla="*/ 9213814 h 10364295"/>
              <a:gd name="connsiteX27" fmla="*/ 4219663 w 6853135"/>
              <a:gd name="connsiteY27" fmla="*/ 8079959 h 10364295"/>
              <a:gd name="connsiteX28" fmla="*/ 4786591 w 6853135"/>
              <a:gd name="connsiteY28" fmla="*/ 6946104 h 10364295"/>
              <a:gd name="connsiteX29" fmla="*/ 6286207 w 6853135"/>
              <a:gd name="connsiteY29" fmla="*/ 6946104 h 1036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53135" h="10364295">
                <a:moveTo>
                  <a:pt x="2633472" y="8077622"/>
                </a:moveTo>
                <a:lnTo>
                  <a:pt x="2066544" y="9211477"/>
                </a:lnTo>
                <a:lnTo>
                  <a:pt x="566928" y="9211477"/>
                </a:lnTo>
                <a:lnTo>
                  <a:pt x="0" y="8077622"/>
                </a:lnTo>
                <a:lnTo>
                  <a:pt x="566928" y="6943767"/>
                </a:lnTo>
                <a:lnTo>
                  <a:pt x="2066544" y="6943767"/>
                </a:lnTo>
                <a:close/>
                <a:moveTo>
                  <a:pt x="4744471" y="9230440"/>
                </a:moveTo>
                <a:lnTo>
                  <a:pt x="4177543" y="10364295"/>
                </a:lnTo>
                <a:lnTo>
                  <a:pt x="2677927" y="10364295"/>
                </a:lnTo>
                <a:lnTo>
                  <a:pt x="2110999" y="9230440"/>
                </a:lnTo>
                <a:lnTo>
                  <a:pt x="2677927" y="8096585"/>
                </a:lnTo>
                <a:lnTo>
                  <a:pt x="4177543" y="8096585"/>
                </a:lnTo>
                <a:close/>
                <a:moveTo>
                  <a:pt x="6853134" y="3451441"/>
                </a:moveTo>
                <a:lnTo>
                  <a:pt x="6286206" y="4585296"/>
                </a:lnTo>
                <a:lnTo>
                  <a:pt x="4786590" y="4585296"/>
                </a:lnTo>
                <a:lnTo>
                  <a:pt x="4219662" y="3451441"/>
                </a:lnTo>
                <a:lnTo>
                  <a:pt x="4786590" y="2317586"/>
                </a:lnTo>
                <a:lnTo>
                  <a:pt x="6286206" y="2317586"/>
                </a:lnTo>
                <a:close/>
                <a:moveTo>
                  <a:pt x="6853135" y="1133855"/>
                </a:moveTo>
                <a:lnTo>
                  <a:pt x="6286207" y="2267709"/>
                </a:lnTo>
                <a:lnTo>
                  <a:pt x="4786591" y="2267709"/>
                </a:lnTo>
                <a:lnTo>
                  <a:pt x="4219663" y="1133855"/>
                </a:lnTo>
                <a:lnTo>
                  <a:pt x="4786591" y="0"/>
                </a:lnTo>
                <a:lnTo>
                  <a:pt x="6286207" y="0"/>
                </a:lnTo>
                <a:close/>
                <a:moveTo>
                  <a:pt x="6853135" y="8079959"/>
                </a:moveTo>
                <a:lnTo>
                  <a:pt x="6286207" y="9213814"/>
                </a:lnTo>
                <a:lnTo>
                  <a:pt x="4786591" y="9213814"/>
                </a:lnTo>
                <a:lnTo>
                  <a:pt x="4219663" y="8079959"/>
                </a:lnTo>
                <a:lnTo>
                  <a:pt x="4786591" y="6946104"/>
                </a:lnTo>
                <a:lnTo>
                  <a:pt x="6286207" y="6946104"/>
                </a:lnTo>
                <a:close/>
              </a:path>
            </a:pathLst>
          </a:custGeom>
          <a:gradFill flip="none" rotWithShape="0">
            <a:gsLst>
              <a:gs pos="38000">
                <a:srgbClr val="0F6175"/>
              </a:gs>
              <a:gs pos="6000">
                <a:schemeClr val="tx1"/>
              </a:gs>
              <a:gs pos="69000">
                <a:schemeClr val="accent2"/>
              </a:gs>
              <a:gs pos="56000">
                <a:schemeClr val="accent1"/>
              </a:gs>
              <a:gs pos="94000">
                <a:schemeClr val="accent3">
                  <a:alpha val="60000"/>
                </a:schemeClr>
              </a:gs>
            </a:gsLst>
            <a:lin ang="5400000" scaled="0"/>
            <a:tileRect/>
          </a:gradFill>
          <a:ln w="508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E957C11A-2D9D-2AF9-129C-7F21308E824F}"/>
              </a:ext>
            </a:extLst>
          </p:cNvPr>
          <p:cNvSpPr txBox="1"/>
          <p:nvPr/>
        </p:nvSpPr>
        <p:spPr>
          <a:xfrm>
            <a:off x="7237708" y="5744113"/>
            <a:ext cx="4101094" cy="523220"/>
          </a:xfrm>
          <a:prstGeom prst="rect">
            <a:avLst/>
          </a:prstGeom>
          <a:noFill/>
        </p:spPr>
        <p:txBody>
          <a:bodyPr wrap="square" rtlCol="0">
            <a:spAutoFit/>
          </a:bodyPr>
          <a:lstStyle/>
          <a:p>
            <a:pPr algn="ctr"/>
            <a:endParaRPr lang="en-US" sz="2800" dirty="0">
              <a:solidFill>
                <a:schemeClr val="bg2"/>
              </a:solidFill>
              <a:latin typeface="Abadi" panose="020B0604020104020204" pitchFamily="34" charset="0"/>
            </a:endParaRPr>
          </a:p>
        </p:txBody>
      </p:sp>
      <p:sp>
        <p:nvSpPr>
          <p:cNvPr id="9" name="TextBox 8">
            <a:extLst>
              <a:ext uri="{FF2B5EF4-FFF2-40B4-BE49-F238E27FC236}">
                <a16:creationId xmlns:a16="http://schemas.microsoft.com/office/drawing/2014/main" id="{724E70D8-76EC-5A6A-71A3-FECDEEC71251}"/>
              </a:ext>
            </a:extLst>
          </p:cNvPr>
          <p:cNvSpPr txBox="1"/>
          <p:nvPr/>
        </p:nvSpPr>
        <p:spPr>
          <a:xfrm>
            <a:off x="519255" y="4074306"/>
            <a:ext cx="5963835" cy="2062103"/>
          </a:xfrm>
          <a:prstGeom prst="rect">
            <a:avLst/>
          </a:prstGeom>
          <a:noFill/>
        </p:spPr>
        <p:txBody>
          <a:bodyPr wrap="square" rtlCol="0">
            <a:spAutoFit/>
          </a:bodyPr>
          <a:lstStyle/>
          <a:p>
            <a:pPr marL="0" marR="0" algn="ctr">
              <a:spcBef>
                <a:spcPts val="0"/>
              </a:spcBef>
              <a:spcAft>
                <a:spcPts val="0"/>
              </a:spcAft>
            </a:pPr>
            <a:r>
              <a:rPr lang="en-US" sz="3200" b="1" kern="100" dirty="0">
                <a:solidFill>
                  <a:srgbClr val="FFC000"/>
                </a:solidFill>
                <a:effectLst/>
                <a:latin typeface="Abadi" panose="020B0604020104020204" pitchFamily="34" charset="0"/>
                <a:ea typeface="Calibri" panose="020F0502020204030204" pitchFamily="34" charset="0"/>
                <a:cs typeface="Arial" panose="020B0604020202020204" pitchFamily="34" charset="0"/>
              </a:rPr>
              <a:t>ICETE C-25</a:t>
            </a:r>
          </a:p>
          <a:p>
            <a:pPr marL="0" marR="0" algn="ctr">
              <a:spcBef>
                <a:spcPts val="0"/>
              </a:spcBef>
              <a:spcAft>
                <a:spcPts val="0"/>
              </a:spcAft>
            </a:pPr>
            <a:r>
              <a:rPr lang="en-US" sz="3200" b="1" i="1" kern="100" dirty="0">
                <a:solidFill>
                  <a:schemeClr val="bg1"/>
                </a:solidFill>
                <a:latin typeface="Abadi" panose="020B0604020104020204" pitchFamily="34" charset="0"/>
                <a:ea typeface="Calibri" panose="020F0502020204030204" pitchFamily="34" charset="0"/>
                <a:cs typeface="Arial" panose="020B0604020202020204" pitchFamily="34" charset="0"/>
              </a:rPr>
              <a:t>Next for Theological Education</a:t>
            </a:r>
            <a:endParaRPr lang="en-US" sz="3200" b="1" i="1" kern="100" dirty="0">
              <a:solidFill>
                <a:schemeClr val="bg1"/>
              </a:solidFill>
              <a:effectLst/>
              <a:latin typeface="Abadi" panose="020B060402010402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n-US" sz="3200" b="1" kern="100" dirty="0">
                <a:solidFill>
                  <a:schemeClr val="bg1"/>
                </a:solidFill>
                <a:latin typeface="Abadi" panose="020B0604020104020204" pitchFamily="34" charset="0"/>
                <a:ea typeface="Calibri" panose="020F0502020204030204" pitchFamily="34" charset="0"/>
                <a:cs typeface="Arial" panose="020B0604020202020204" pitchFamily="34" charset="0"/>
              </a:rPr>
              <a:t>3-7 March 2025</a:t>
            </a:r>
          </a:p>
          <a:p>
            <a:pPr marL="0" marR="0" algn="ctr">
              <a:spcBef>
                <a:spcPts val="0"/>
              </a:spcBef>
              <a:spcAft>
                <a:spcPts val="0"/>
              </a:spcAft>
            </a:pPr>
            <a:r>
              <a:rPr lang="en-US" sz="3200" b="1" kern="100" dirty="0">
                <a:solidFill>
                  <a:schemeClr val="bg1"/>
                </a:solidFill>
                <a:latin typeface="Abadi" panose="020B0604020104020204" pitchFamily="34" charset="0"/>
                <a:ea typeface="Calibri" panose="020F0502020204030204" pitchFamily="34" charset="0"/>
                <a:cs typeface="Arial" panose="020B0604020202020204" pitchFamily="34" charset="0"/>
              </a:rPr>
              <a:t>Dubai</a:t>
            </a:r>
          </a:p>
        </p:txBody>
      </p:sp>
      <p:pic>
        <p:nvPicPr>
          <p:cNvPr id="3" name="Picture 2" descr="A picture containing graphics, font, logo, symbol&#10;&#10;Description automatically generated">
            <a:extLst>
              <a:ext uri="{FF2B5EF4-FFF2-40B4-BE49-F238E27FC236}">
                <a16:creationId xmlns:a16="http://schemas.microsoft.com/office/drawing/2014/main" id="{3C3F24FB-2B10-9A8E-DC45-97B57514C1DC}"/>
              </a:ext>
            </a:extLst>
          </p:cNvPr>
          <p:cNvPicPr>
            <a:picLocks noChangeAspect="1"/>
          </p:cNvPicPr>
          <p:nvPr/>
        </p:nvPicPr>
        <p:blipFill>
          <a:blip r:embed="rId6"/>
          <a:stretch>
            <a:fillRect/>
          </a:stretch>
        </p:blipFill>
        <p:spPr>
          <a:xfrm>
            <a:off x="1790255" y="2342472"/>
            <a:ext cx="3301887" cy="1451320"/>
          </a:xfrm>
          <a:prstGeom prst="rect">
            <a:avLst/>
          </a:prstGeom>
        </p:spPr>
      </p:pic>
      <p:pic>
        <p:nvPicPr>
          <p:cNvPr id="6" name="Picture 5" descr="A qr code with orange circles and white squares&#10;&#10;Description automatically generated">
            <a:extLst>
              <a:ext uri="{FF2B5EF4-FFF2-40B4-BE49-F238E27FC236}">
                <a16:creationId xmlns:a16="http://schemas.microsoft.com/office/drawing/2014/main" id="{0038F4C7-BC10-81A8-7AEA-1CD4407EE106}"/>
              </a:ext>
            </a:extLst>
          </p:cNvPr>
          <p:cNvPicPr>
            <a:picLocks noChangeAspect="1"/>
          </p:cNvPicPr>
          <p:nvPr/>
        </p:nvPicPr>
        <p:blipFill>
          <a:blip r:embed="rId7"/>
          <a:stretch>
            <a:fillRect/>
          </a:stretch>
        </p:blipFill>
        <p:spPr>
          <a:xfrm>
            <a:off x="6790765" y="3987452"/>
            <a:ext cx="2796988" cy="2386212"/>
          </a:xfrm>
          <a:prstGeom prst="rect">
            <a:avLst/>
          </a:prstGeom>
        </p:spPr>
      </p:pic>
    </p:spTree>
    <p:extLst>
      <p:ext uri="{BB962C8B-B14F-4D97-AF65-F5344CB8AC3E}">
        <p14:creationId xmlns:p14="http://schemas.microsoft.com/office/powerpoint/2010/main" val="3255050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Hexagon 6">
            <a:extLst>
              <a:ext uri="{FF2B5EF4-FFF2-40B4-BE49-F238E27FC236}">
                <a16:creationId xmlns:a16="http://schemas.microsoft.com/office/drawing/2014/main" id="{B8ECF1EE-5E58-4C21-87D6-1FC71FDA25B7}"/>
              </a:ext>
            </a:extLst>
          </p:cNvPr>
          <p:cNvSpPr>
            <a:spLocks noChangeAspect="1"/>
          </p:cNvSpPr>
          <p:nvPr/>
        </p:nvSpPr>
        <p:spPr>
          <a:xfrm rot="16200000">
            <a:off x="6300210" y="1343201"/>
            <a:ext cx="2633472" cy="2267712"/>
          </a:xfrm>
          <a:prstGeom prst="hexagon">
            <a:avLst/>
          </a:prstGeom>
          <a:blipFill dpi="0" rotWithShape="0">
            <a:blip r:embed="rId3"/>
            <a:srcRect/>
            <a:stretch>
              <a:fillRect l="-40000" r="-4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a:extLst>
              <a:ext uri="{FF2B5EF4-FFF2-40B4-BE49-F238E27FC236}">
                <a16:creationId xmlns:a16="http://schemas.microsoft.com/office/drawing/2014/main" id="{FE585DA1-CB15-2B63-9D99-D58542077824}"/>
              </a:ext>
            </a:extLst>
          </p:cNvPr>
          <p:cNvSpPr>
            <a:spLocks noChangeAspect="1"/>
          </p:cNvSpPr>
          <p:nvPr/>
        </p:nvSpPr>
        <p:spPr>
          <a:xfrm rot="16200000">
            <a:off x="8617797" y="1343200"/>
            <a:ext cx="2633472" cy="2267712"/>
          </a:xfrm>
          <a:prstGeom prst="hexagon">
            <a:avLst/>
          </a:prstGeom>
          <a:blipFill dpi="0" rotWithShape="0">
            <a:blip r:embed="rId4"/>
            <a:srcRect/>
            <a:stretch>
              <a:fillRect l="-17000" t="-15000" r="-77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D344A12C-2A6A-1B36-C701-F9E3FC0B4E07}"/>
              </a:ext>
            </a:extLst>
          </p:cNvPr>
          <p:cNvSpPr>
            <a:spLocks noChangeAspect="1"/>
          </p:cNvSpPr>
          <p:nvPr/>
        </p:nvSpPr>
        <p:spPr>
          <a:xfrm rot="16200000">
            <a:off x="7467316" y="-765464"/>
            <a:ext cx="2633472" cy="2267712"/>
          </a:xfrm>
          <a:prstGeom prst="hexagon">
            <a:avLst/>
          </a:prstGeom>
          <a:blipFill dpi="0" rotWithShape="0">
            <a:blip r:embed="rId5"/>
            <a:srcRect/>
            <a:stretch>
              <a:fillRect l="-40000" t="7000" r="-40000" b="-1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64A38810-0683-4CC9-7296-50F892B0770C}"/>
              </a:ext>
            </a:extLst>
          </p:cNvPr>
          <p:cNvSpPr>
            <a:spLocks noChangeAspect="1"/>
          </p:cNvSpPr>
          <p:nvPr/>
        </p:nvSpPr>
        <p:spPr>
          <a:xfrm rot="16200000">
            <a:off x="4770604" y="-2703923"/>
            <a:ext cx="6853135" cy="10364295"/>
          </a:xfrm>
          <a:custGeom>
            <a:avLst/>
            <a:gdLst>
              <a:gd name="connsiteX0" fmla="*/ 2633472 w 6853135"/>
              <a:gd name="connsiteY0" fmla="*/ 8077622 h 10364295"/>
              <a:gd name="connsiteX1" fmla="*/ 2066544 w 6853135"/>
              <a:gd name="connsiteY1" fmla="*/ 9211477 h 10364295"/>
              <a:gd name="connsiteX2" fmla="*/ 566928 w 6853135"/>
              <a:gd name="connsiteY2" fmla="*/ 9211477 h 10364295"/>
              <a:gd name="connsiteX3" fmla="*/ 0 w 6853135"/>
              <a:gd name="connsiteY3" fmla="*/ 8077622 h 10364295"/>
              <a:gd name="connsiteX4" fmla="*/ 566928 w 6853135"/>
              <a:gd name="connsiteY4" fmla="*/ 6943767 h 10364295"/>
              <a:gd name="connsiteX5" fmla="*/ 2066544 w 6853135"/>
              <a:gd name="connsiteY5" fmla="*/ 6943767 h 10364295"/>
              <a:gd name="connsiteX6" fmla="*/ 4744471 w 6853135"/>
              <a:gd name="connsiteY6" fmla="*/ 9230440 h 10364295"/>
              <a:gd name="connsiteX7" fmla="*/ 4177543 w 6853135"/>
              <a:gd name="connsiteY7" fmla="*/ 10364295 h 10364295"/>
              <a:gd name="connsiteX8" fmla="*/ 2677927 w 6853135"/>
              <a:gd name="connsiteY8" fmla="*/ 10364295 h 10364295"/>
              <a:gd name="connsiteX9" fmla="*/ 2110999 w 6853135"/>
              <a:gd name="connsiteY9" fmla="*/ 9230440 h 10364295"/>
              <a:gd name="connsiteX10" fmla="*/ 2677927 w 6853135"/>
              <a:gd name="connsiteY10" fmla="*/ 8096585 h 10364295"/>
              <a:gd name="connsiteX11" fmla="*/ 4177543 w 6853135"/>
              <a:gd name="connsiteY11" fmla="*/ 8096585 h 10364295"/>
              <a:gd name="connsiteX12" fmla="*/ 6853134 w 6853135"/>
              <a:gd name="connsiteY12" fmla="*/ 3451441 h 10364295"/>
              <a:gd name="connsiteX13" fmla="*/ 6286206 w 6853135"/>
              <a:gd name="connsiteY13" fmla="*/ 4585296 h 10364295"/>
              <a:gd name="connsiteX14" fmla="*/ 4786590 w 6853135"/>
              <a:gd name="connsiteY14" fmla="*/ 4585296 h 10364295"/>
              <a:gd name="connsiteX15" fmla="*/ 4219662 w 6853135"/>
              <a:gd name="connsiteY15" fmla="*/ 3451441 h 10364295"/>
              <a:gd name="connsiteX16" fmla="*/ 4786590 w 6853135"/>
              <a:gd name="connsiteY16" fmla="*/ 2317586 h 10364295"/>
              <a:gd name="connsiteX17" fmla="*/ 6286206 w 6853135"/>
              <a:gd name="connsiteY17" fmla="*/ 2317586 h 10364295"/>
              <a:gd name="connsiteX18" fmla="*/ 6853135 w 6853135"/>
              <a:gd name="connsiteY18" fmla="*/ 1133855 h 10364295"/>
              <a:gd name="connsiteX19" fmla="*/ 6286207 w 6853135"/>
              <a:gd name="connsiteY19" fmla="*/ 2267709 h 10364295"/>
              <a:gd name="connsiteX20" fmla="*/ 4786591 w 6853135"/>
              <a:gd name="connsiteY20" fmla="*/ 2267709 h 10364295"/>
              <a:gd name="connsiteX21" fmla="*/ 4219663 w 6853135"/>
              <a:gd name="connsiteY21" fmla="*/ 1133855 h 10364295"/>
              <a:gd name="connsiteX22" fmla="*/ 4786591 w 6853135"/>
              <a:gd name="connsiteY22" fmla="*/ 0 h 10364295"/>
              <a:gd name="connsiteX23" fmla="*/ 6286207 w 6853135"/>
              <a:gd name="connsiteY23" fmla="*/ 0 h 10364295"/>
              <a:gd name="connsiteX24" fmla="*/ 6853135 w 6853135"/>
              <a:gd name="connsiteY24" fmla="*/ 8079959 h 10364295"/>
              <a:gd name="connsiteX25" fmla="*/ 6286207 w 6853135"/>
              <a:gd name="connsiteY25" fmla="*/ 9213814 h 10364295"/>
              <a:gd name="connsiteX26" fmla="*/ 4786591 w 6853135"/>
              <a:gd name="connsiteY26" fmla="*/ 9213814 h 10364295"/>
              <a:gd name="connsiteX27" fmla="*/ 4219663 w 6853135"/>
              <a:gd name="connsiteY27" fmla="*/ 8079959 h 10364295"/>
              <a:gd name="connsiteX28" fmla="*/ 4786591 w 6853135"/>
              <a:gd name="connsiteY28" fmla="*/ 6946104 h 10364295"/>
              <a:gd name="connsiteX29" fmla="*/ 6286207 w 6853135"/>
              <a:gd name="connsiteY29" fmla="*/ 6946104 h 1036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53135" h="10364295">
                <a:moveTo>
                  <a:pt x="2633472" y="8077622"/>
                </a:moveTo>
                <a:lnTo>
                  <a:pt x="2066544" y="9211477"/>
                </a:lnTo>
                <a:lnTo>
                  <a:pt x="566928" y="9211477"/>
                </a:lnTo>
                <a:lnTo>
                  <a:pt x="0" y="8077622"/>
                </a:lnTo>
                <a:lnTo>
                  <a:pt x="566928" y="6943767"/>
                </a:lnTo>
                <a:lnTo>
                  <a:pt x="2066544" y="6943767"/>
                </a:lnTo>
                <a:close/>
                <a:moveTo>
                  <a:pt x="4744471" y="9230440"/>
                </a:moveTo>
                <a:lnTo>
                  <a:pt x="4177543" y="10364295"/>
                </a:lnTo>
                <a:lnTo>
                  <a:pt x="2677927" y="10364295"/>
                </a:lnTo>
                <a:lnTo>
                  <a:pt x="2110999" y="9230440"/>
                </a:lnTo>
                <a:lnTo>
                  <a:pt x="2677927" y="8096585"/>
                </a:lnTo>
                <a:lnTo>
                  <a:pt x="4177543" y="8096585"/>
                </a:lnTo>
                <a:close/>
                <a:moveTo>
                  <a:pt x="6853134" y="3451441"/>
                </a:moveTo>
                <a:lnTo>
                  <a:pt x="6286206" y="4585296"/>
                </a:lnTo>
                <a:lnTo>
                  <a:pt x="4786590" y="4585296"/>
                </a:lnTo>
                <a:lnTo>
                  <a:pt x="4219662" y="3451441"/>
                </a:lnTo>
                <a:lnTo>
                  <a:pt x="4786590" y="2317586"/>
                </a:lnTo>
                <a:lnTo>
                  <a:pt x="6286206" y="2317586"/>
                </a:lnTo>
                <a:close/>
                <a:moveTo>
                  <a:pt x="6853135" y="1133855"/>
                </a:moveTo>
                <a:lnTo>
                  <a:pt x="6286207" y="2267709"/>
                </a:lnTo>
                <a:lnTo>
                  <a:pt x="4786591" y="2267709"/>
                </a:lnTo>
                <a:lnTo>
                  <a:pt x="4219663" y="1133855"/>
                </a:lnTo>
                <a:lnTo>
                  <a:pt x="4786591" y="0"/>
                </a:lnTo>
                <a:lnTo>
                  <a:pt x="6286207" y="0"/>
                </a:lnTo>
                <a:close/>
                <a:moveTo>
                  <a:pt x="6853135" y="8079959"/>
                </a:moveTo>
                <a:lnTo>
                  <a:pt x="6286207" y="9213814"/>
                </a:lnTo>
                <a:lnTo>
                  <a:pt x="4786591" y="9213814"/>
                </a:lnTo>
                <a:lnTo>
                  <a:pt x="4219663" y="8079959"/>
                </a:lnTo>
                <a:lnTo>
                  <a:pt x="4786591" y="6946104"/>
                </a:lnTo>
                <a:lnTo>
                  <a:pt x="6286207" y="6946104"/>
                </a:lnTo>
                <a:close/>
              </a:path>
            </a:pathLst>
          </a:custGeom>
          <a:gradFill flip="none" rotWithShape="0">
            <a:gsLst>
              <a:gs pos="38000">
                <a:srgbClr val="0F6175"/>
              </a:gs>
              <a:gs pos="6000">
                <a:schemeClr val="tx1"/>
              </a:gs>
              <a:gs pos="69000">
                <a:schemeClr val="accent2"/>
              </a:gs>
              <a:gs pos="56000">
                <a:schemeClr val="accent1"/>
              </a:gs>
              <a:gs pos="94000">
                <a:schemeClr val="accent3">
                  <a:alpha val="60000"/>
                </a:schemeClr>
              </a:gs>
            </a:gsLst>
            <a:lin ang="5400000" scaled="0"/>
            <a:tileRect/>
          </a:gradFill>
          <a:ln w="508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B929817C-B425-2046-9090-CD0FBB9CA1FB}"/>
              </a:ext>
            </a:extLst>
          </p:cNvPr>
          <p:cNvSpPr txBox="1"/>
          <p:nvPr/>
        </p:nvSpPr>
        <p:spPr>
          <a:xfrm>
            <a:off x="0" y="4405950"/>
            <a:ext cx="9777898" cy="1569660"/>
          </a:xfrm>
          <a:prstGeom prst="rect">
            <a:avLst/>
          </a:prstGeom>
          <a:noFill/>
        </p:spPr>
        <p:txBody>
          <a:bodyPr wrap="square" rtlCol="0">
            <a:spAutoFit/>
          </a:bodyPr>
          <a:lstStyle/>
          <a:p>
            <a:pPr algn="ctr"/>
            <a:r>
              <a:rPr lang="en-US" sz="3200" b="1" kern="0" dirty="0">
                <a:solidFill>
                  <a:schemeClr val="accent3"/>
                </a:solidFill>
                <a:effectLst/>
                <a:ea typeface="Times New Roman" panose="02020603050405020304" pitchFamily="18" charset="0"/>
                <a:cs typeface="Times New Roman" panose="02020603050405020304" pitchFamily="18" charset="0"/>
              </a:rPr>
              <a:t>The Church Strengthened for Mission:</a:t>
            </a:r>
          </a:p>
          <a:p>
            <a:pPr algn="ctr"/>
            <a:r>
              <a:rPr lang="en-US" sz="3200" b="1" kern="0" dirty="0">
                <a:solidFill>
                  <a:schemeClr val="accent3"/>
                </a:solidFill>
                <a:effectLst/>
                <a:ea typeface="Times New Roman" panose="02020603050405020304" pitchFamily="18" charset="0"/>
                <a:cs typeface="Times New Roman" panose="02020603050405020304" pitchFamily="18" charset="0"/>
              </a:rPr>
              <a:t>Theologically Shaping Pastoral Training</a:t>
            </a:r>
          </a:p>
          <a:p>
            <a:pPr algn="ctr"/>
            <a:endParaRPr lang="en-US" sz="3200" b="1" kern="0" dirty="0">
              <a:solidFill>
                <a:srgbClr val="FF0000"/>
              </a:solidFill>
              <a:effectLst/>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3E717F9-FBB3-DAC4-355D-782C00949544}"/>
              </a:ext>
            </a:extLst>
          </p:cNvPr>
          <p:cNvSpPr txBox="1"/>
          <p:nvPr/>
        </p:nvSpPr>
        <p:spPr>
          <a:xfrm>
            <a:off x="7616523" y="5741382"/>
            <a:ext cx="4101094" cy="954107"/>
          </a:xfrm>
          <a:prstGeom prst="rect">
            <a:avLst/>
          </a:prstGeom>
          <a:noFill/>
        </p:spPr>
        <p:txBody>
          <a:bodyPr wrap="square" rtlCol="0">
            <a:spAutoFit/>
          </a:bodyPr>
          <a:lstStyle/>
          <a:p>
            <a:pPr algn="ctr"/>
            <a:r>
              <a:rPr lang="en-US" sz="2800" dirty="0">
                <a:solidFill>
                  <a:schemeClr val="bg2"/>
                </a:solidFill>
                <a:latin typeface="Abadi" panose="020B0604020104020204" pitchFamily="34" charset="0"/>
              </a:rPr>
              <a:t>Michael A. Ortiz</a:t>
            </a:r>
          </a:p>
          <a:p>
            <a:pPr algn="ctr"/>
            <a:r>
              <a:rPr lang="en-US" sz="2800" dirty="0" err="1">
                <a:solidFill>
                  <a:schemeClr val="bg2"/>
                </a:solidFill>
                <a:latin typeface="Abadi" panose="020B0604020104020204" pitchFamily="34" charset="0"/>
              </a:rPr>
              <a:t>michael.ortiz@icete.info</a:t>
            </a:r>
            <a:endParaRPr lang="en-US" sz="2800" dirty="0">
              <a:solidFill>
                <a:schemeClr val="bg2"/>
              </a:solidFill>
              <a:latin typeface="Abadi" panose="020B0604020104020204" pitchFamily="34" charset="0"/>
            </a:endParaRPr>
          </a:p>
        </p:txBody>
      </p:sp>
    </p:spTree>
    <p:extLst>
      <p:ext uri="{BB962C8B-B14F-4D97-AF65-F5344CB8AC3E}">
        <p14:creationId xmlns:p14="http://schemas.microsoft.com/office/powerpoint/2010/main" val="2130666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023359A-3042-9601-1144-8B1747A9A841}"/>
            </a:ext>
          </a:extLst>
        </p:cNvPr>
        <p:cNvGrpSpPr/>
        <p:nvPr/>
      </p:nvGrpSpPr>
      <p:grpSpPr>
        <a:xfrm>
          <a:off x="0" y="0"/>
          <a:ext cx="0" cy="0"/>
          <a:chOff x="0" y="0"/>
          <a:chExt cx="0" cy="0"/>
        </a:xfrm>
      </p:grpSpPr>
      <p:sp>
        <p:nvSpPr>
          <p:cNvPr id="7" name="Hexagon 6">
            <a:extLst>
              <a:ext uri="{FF2B5EF4-FFF2-40B4-BE49-F238E27FC236}">
                <a16:creationId xmlns:a16="http://schemas.microsoft.com/office/drawing/2014/main" id="{2F713077-B007-99C6-FD4F-5399653CCE71}"/>
              </a:ext>
            </a:extLst>
          </p:cNvPr>
          <p:cNvSpPr>
            <a:spLocks noChangeAspect="1"/>
          </p:cNvSpPr>
          <p:nvPr/>
        </p:nvSpPr>
        <p:spPr>
          <a:xfrm rot="16200000">
            <a:off x="6300210" y="1343201"/>
            <a:ext cx="2633472" cy="2267712"/>
          </a:xfrm>
          <a:prstGeom prst="hexagon">
            <a:avLst/>
          </a:prstGeom>
          <a:blipFill dpi="0" rotWithShape="0">
            <a:blip r:embed="rId3"/>
            <a:srcRect/>
            <a:stretch>
              <a:fillRect l="-40000" r="-4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a:extLst>
              <a:ext uri="{FF2B5EF4-FFF2-40B4-BE49-F238E27FC236}">
                <a16:creationId xmlns:a16="http://schemas.microsoft.com/office/drawing/2014/main" id="{0B16FC29-AF86-9E70-9CEF-461376118BDC}"/>
              </a:ext>
            </a:extLst>
          </p:cNvPr>
          <p:cNvSpPr>
            <a:spLocks noChangeAspect="1"/>
          </p:cNvSpPr>
          <p:nvPr/>
        </p:nvSpPr>
        <p:spPr>
          <a:xfrm rot="16200000">
            <a:off x="8617797" y="1343200"/>
            <a:ext cx="2633472" cy="2267712"/>
          </a:xfrm>
          <a:prstGeom prst="hexagon">
            <a:avLst/>
          </a:prstGeom>
          <a:blipFill dpi="0" rotWithShape="0">
            <a:blip r:embed="rId4"/>
            <a:srcRect/>
            <a:stretch>
              <a:fillRect l="-17000" t="-15000" r="-77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48776C3A-9035-106A-3646-9805D8D422D6}"/>
              </a:ext>
            </a:extLst>
          </p:cNvPr>
          <p:cNvSpPr>
            <a:spLocks noChangeAspect="1"/>
          </p:cNvSpPr>
          <p:nvPr/>
        </p:nvSpPr>
        <p:spPr>
          <a:xfrm rot="16200000">
            <a:off x="7467316" y="-765464"/>
            <a:ext cx="2633472" cy="2267712"/>
          </a:xfrm>
          <a:prstGeom prst="hexagon">
            <a:avLst/>
          </a:prstGeom>
          <a:blipFill dpi="0" rotWithShape="0">
            <a:blip r:embed="rId5"/>
            <a:srcRect/>
            <a:stretch>
              <a:fillRect l="-40000" t="7000" r="-40000" b="-1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2A14B7BE-ED06-1D5F-CE18-2A317E133A4C}"/>
              </a:ext>
            </a:extLst>
          </p:cNvPr>
          <p:cNvSpPr>
            <a:spLocks noChangeAspect="1"/>
          </p:cNvSpPr>
          <p:nvPr/>
        </p:nvSpPr>
        <p:spPr>
          <a:xfrm rot="16200000">
            <a:off x="4770604" y="-2703923"/>
            <a:ext cx="6853135" cy="10364295"/>
          </a:xfrm>
          <a:custGeom>
            <a:avLst/>
            <a:gdLst>
              <a:gd name="connsiteX0" fmla="*/ 2633472 w 6853135"/>
              <a:gd name="connsiteY0" fmla="*/ 8077622 h 10364295"/>
              <a:gd name="connsiteX1" fmla="*/ 2066544 w 6853135"/>
              <a:gd name="connsiteY1" fmla="*/ 9211477 h 10364295"/>
              <a:gd name="connsiteX2" fmla="*/ 566928 w 6853135"/>
              <a:gd name="connsiteY2" fmla="*/ 9211477 h 10364295"/>
              <a:gd name="connsiteX3" fmla="*/ 0 w 6853135"/>
              <a:gd name="connsiteY3" fmla="*/ 8077622 h 10364295"/>
              <a:gd name="connsiteX4" fmla="*/ 566928 w 6853135"/>
              <a:gd name="connsiteY4" fmla="*/ 6943767 h 10364295"/>
              <a:gd name="connsiteX5" fmla="*/ 2066544 w 6853135"/>
              <a:gd name="connsiteY5" fmla="*/ 6943767 h 10364295"/>
              <a:gd name="connsiteX6" fmla="*/ 4744471 w 6853135"/>
              <a:gd name="connsiteY6" fmla="*/ 9230440 h 10364295"/>
              <a:gd name="connsiteX7" fmla="*/ 4177543 w 6853135"/>
              <a:gd name="connsiteY7" fmla="*/ 10364295 h 10364295"/>
              <a:gd name="connsiteX8" fmla="*/ 2677927 w 6853135"/>
              <a:gd name="connsiteY8" fmla="*/ 10364295 h 10364295"/>
              <a:gd name="connsiteX9" fmla="*/ 2110999 w 6853135"/>
              <a:gd name="connsiteY9" fmla="*/ 9230440 h 10364295"/>
              <a:gd name="connsiteX10" fmla="*/ 2677927 w 6853135"/>
              <a:gd name="connsiteY10" fmla="*/ 8096585 h 10364295"/>
              <a:gd name="connsiteX11" fmla="*/ 4177543 w 6853135"/>
              <a:gd name="connsiteY11" fmla="*/ 8096585 h 10364295"/>
              <a:gd name="connsiteX12" fmla="*/ 6853134 w 6853135"/>
              <a:gd name="connsiteY12" fmla="*/ 3451441 h 10364295"/>
              <a:gd name="connsiteX13" fmla="*/ 6286206 w 6853135"/>
              <a:gd name="connsiteY13" fmla="*/ 4585296 h 10364295"/>
              <a:gd name="connsiteX14" fmla="*/ 4786590 w 6853135"/>
              <a:gd name="connsiteY14" fmla="*/ 4585296 h 10364295"/>
              <a:gd name="connsiteX15" fmla="*/ 4219662 w 6853135"/>
              <a:gd name="connsiteY15" fmla="*/ 3451441 h 10364295"/>
              <a:gd name="connsiteX16" fmla="*/ 4786590 w 6853135"/>
              <a:gd name="connsiteY16" fmla="*/ 2317586 h 10364295"/>
              <a:gd name="connsiteX17" fmla="*/ 6286206 w 6853135"/>
              <a:gd name="connsiteY17" fmla="*/ 2317586 h 10364295"/>
              <a:gd name="connsiteX18" fmla="*/ 6853135 w 6853135"/>
              <a:gd name="connsiteY18" fmla="*/ 1133855 h 10364295"/>
              <a:gd name="connsiteX19" fmla="*/ 6286207 w 6853135"/>
              <a:gd name="connsiteY19" fmla="*/ 2267709 h 10364295"/>
              <a:gd name="connsiteX20" fmla="*/ 4786591 w 6853135"/>
              <a:gd name="connsiteY20" fmla="*/ 2267709 h 10364295"/>
              <a:gd name="connsiteX21" fmla="*/ 4219663 w 6853135"/>
              <a:gd name="connsiteY21" fmla="*/ 1133855 h 10364295"/>
              <a:gd name="connsiteX22" fmla="*/ 4786591 w 6853135"/>
              <a:gd name="connsiteY22" fmla="*/ 0 h 10364295"/>
              <a:gd name="connsiteX23" fmla="*/ 6286207 w 6853135"/>
              <a:gd name="connsiteY23" fmla="*/ 0 h 10364295"/>
              <a:gd name="connsiteX24" fmla="*/ 6853135 w 6853135"/>
              <a:gd name="connsiteY24" fmla="*/ 8079959 h 10364295"/>
              <a:gd name="connsiteX25" fmla="*/ 6286207 w 6853135"/>
              <a:gd name="connsiteY25" fmla="*/ 9213814 h 10364295"/>
              <a:gd name="connsiteX26" fmla="*/ 4786591 w 6853135"/>
              <a:gd name="connsiteY26" fmla="*/ 9213814 h 10364295"/>
              <a:gd name="connsiteX27" fmla="*/ 4219663 w 6853135"/>
              <a:gd name="connsiteY27" fmla="*/ 8079959 h 10364295"/>
              <a:gd name="connsiteX28" fmla="*/ 4786591 w 6853135"/>
              <a:gd name="connsiteY28" fmla="*/ 6946104 h 10364295"/>
              <a:gd name="connsiteX29" fmla="*/ 6286207 w 6853135"/>
              <a:gd name="connsiteY29" fmla="*/ 6946104 h 1036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53135" h="10364295">
                <a:moveTo>
                  <a:pt x="2633472" y="8077622"/>
                </a:moveTo>
                <a:lnTo>
                  <a:pt x="2066544" y="9211477"/>
                </a:lnTo>
                <a:lnTo>
                  <a:pt x="566928" y="9211477"/>
                </a:lnTo>
                <a:lnTo>
                  <a:pt x="0" y="8077622"/>
                </a:lnTo>
                <a:lnTo>
                  <a:pt x="566928" y="6943767"/>
                </a:lnTo>
                <a:lnTo>
                  <a:pt x="2066544" y="6943767"/>
                </a:lnTo>
                <a:close/>
                <a:moveTo>
                  <a:pt x="4744471" y="9230440"/>
                </a:moveTo>
                <a:lnTo>
                  <a:pt x="4177543" y="10364295"/>
                </a:lnTo>
                <a:lnTo>
                  <a:pt x="2677927" y="10364295"/>
                </a:lnTo>
                <a:lnTo>
                  <a:pt x="2110999" y="9230440"/>
                </a:lnTo>
                <a:lnTo>
                  <a:pt x="2677927" y="8096585"/>
                </a:lnTo>
                <a:lnTo>
                  <a:pt x="4177543" y="8096585"/>
                </a:lnTo>
                <a:close/>
                <a:moveTo>
                  <a:pt x="6853134" y="3451441"/>
                </a:moveTo>
                <a:lnTo>
                  <a:pt x="6286206" y="4585296"/>
                </a:lnTo>
                <a:lnTo>
                  <a:pt x="4786590" y="4585296"/>
                </a:lnTo>
                <a:lnTo>
                  <a:pt x="4219662" y="3451441"/>
                </a:lnTo>
                <a:lnTo>
                  <a:pt x="4786590" y="2317586"/>
                </a:lnTo>
                <a:lnTo>
                  <a:pt x="6286206" y="2317586"/>
                </a:lnTo>
                <a:close/>
                <a:moveTo>
                  <a:pt x="6853135" y="1133855"/>
                </a:moveTo>
                <a:lnTo>
                  <a:pt x="6286207" y="2267709"/>
                </a:lnTo>
                <a:lnTo>
                  <a:pt x="4786591" y="2267709"/>
                </a:lnTo>
                <a:lnTo>
                  <a:pt x="4219663" y="1133855"/>
                </a:lnTo>
                <a:lnTo>
                  <a:pt x="4786591" y="0"/>
                </a:lnTo>
                <a:lnTo>
                  <a:pt x="6286207" y="0"/>
                </a:lnTo>
                <a:close/>
                <a:moveTo>
                  <a:pt x="6853135" y="8079959"/>
                </a:moveTo>
                <a:lnTo>
                  <a:pt x="6286207" y="9213814"/>
                </a:lnTo>
                <a:lnTo>
                  <a:pt x="4786591" y="9213814"/>
                </a:lnTo>
                <a:lnTo>
                  <a:pt x="4219663" y="8079959"/>
                </a:lnTo>
                <a:lnTo>
                  <a:pt x="4786591" y="6946104"/>
                </a:lnTo>
                <a:lnTo>
                  <a:pt x="6286207" y="6946104"/>
                </a:lnTo>
                <a:close/>
              </a:path>
            </a:pathLst>
          </a:custGeom>
          <a:gradFill flip="none" rotWithShape="0">
            <a:gsLst>
              <a:gs pos="38000">
                <a:srgbClr val="0F6175"/>
              </a:gs>
              <a:gs pos="6000">
                <a:schemeClr val="tx1"/>
              </a:gs>
              <a:gs pos="69000">
                <a:schemeClr val="accent2"/>
              </a:gs>
              <a:gs pos="56000">
                <a:schemeClr val="accent1"/>
              </a:gs>
              <a:gs pos="94000">
                <a:schemeClr val="accent3">
                  <a:alpha val="60000"/>
                </a:schemeClr>
              </a:gs>
            </a:gsLst>
            <a:lin ang="5400000" scaled="0"/>
            <a:tileRect/>
          </a:gradFill>
          <a:ln w="508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E957C11A-2D9D-2AF9-129C-7F21308E824F}"/>
              </a:ext>
            </a:extLst>
          </p:cNvPr>
          <p:cNvSpPr txBox="1"/>
          <p:nvPr/>
        </p:nvSpPr>
        <p:spPr>
          <a:xfrm>
            <a:off x="7237708" y="5744113"/>
            <a:ext cx="4101094" cy="523220"/>
          </a:xfrm>
          <a:prstGeom prst="rect">
            <a:avLst/>
          </a:prstGeom>
          <a:noFill/>
        </p:spPr>
        <p:txBody>
          <a:bodyPr wrap="square" rtlCol="0">
            <a:spAutoFit/>
          </a:bodyPr>
          <a:lstStyle/>
          <a:p>
            <a:pPr algn="ctr"/>
            <a:endParaRPr lang="en-US" sz="2800" dirty="0">
              <a:solidFill>
                <a:schemeClr val="bg2"/>
              </a:solidFill>
              <a:latin typeface="Abadi" panose="020B0604020104020204" pitchFamily="34" charset="0"/>
            </a:endParaRPr>
          </a:p>
        </p:txBody>
      </p:sp>
      <p:sp>
        <p:nvSpPr>
          <p:cNvPr id="9" name="TextBox 8">
            <a:extLst>
              <a:ext uri="{FF2B5EF4-FFF2-40B4-BE49-F238E27FC236}">
                <a16:creationId xmlns:a16="http://schemas.microsoft.com/office/drawing/2014/main" id="{724E70D8-76EC-5A6A-71A3-FECDEEC71251}"/>
              </a:ext>
            </a:extLst>
          </p:cNvPr>
          <p:cNvSpPr txBox="1"/>
          <p:nvPr/>
        </p:nvSpPr>
        <p:spPr>
          <a:xfrm>
            <a:off x="519255" y="4325408"/>
            <a:ext cx="5963835" cy="2554545"/>
          </a:xfrm>
          <a:prstGeom prst="rect">
            <a:avLst/>
          </a:prstGeom>
          <a:noFill/>
        </p:spPr>
        <p:txBody>
          <a:bodyPr wrap="square" rtlCol="0">
            <a:spAutoFit/>
          </a:bodyPr>
          <a:lstStyle/>
          <a:p>
            <a:pPr marL="0" marR="0" algn="ctr">
              <a:spcBef>
                <a:spcPts val="0"/>
              </a:spcBef>
              <a:spcAft>
                <a:spcPts val="0"/>
              </a:spcAft>
            </a:pPr>
            <a:r>
              <a:rPr lang="en-US" sz="3200" b="1" kern="100" dirty="0">
                <a:solidFill>
                  <a:srgbClr val="FFC000"/>
                </a:solidFill>
                <a:latin typeface="Abadi" panose="020B0604020104020204" pitchFamily="34" charset="0"/>
                <a:ea typeface="Calibri" panose="020F0502020204030204" pitchFamily="34" charset="0"/>
                <a:cs typeface="Arial" panose="020B0604020202020204" pitchFamily="34" charset="0"/>
              </a:rPr>
              <a:t>ICETE C-25</a:t>
            </a:r>
          </a:p>
          <a:p>
            <a:pPr marL="0" marR="0" algn="ctr">
              <a:spcBef>
                <a:spcPts val="0"/>
              </a:spcBef>
              <a:spcAft>
                <a:spcPts val="0"/>
              </a:spcAft>
            </a:pPr>
            <a:endParaRPr lang="en-US" sz="3200" b="1" kern="100" dirty="0">
              <a:solidFill>
                <a:schemeClr val="bg1"/>
              </a:solidFill>
              <a:latin typeface="Abadi" panose="020B060402010402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n-US" sz="3200" b="1" kern="100" dirty="0">
                <a:solidFill>
                  <a:schemeClr val="bg1"/>
                </a:solidFill>
                <a:latin typeface="Abadi" panose="020B0604020104020204" pitchFamily="34" charset="0"/>
                <a:ea typeface="Calibri" panose="020F0502020204030204" pitchFamily="34" charset="0"/>
                <a:cs typeface="Arial" panose="020B0604020202020204" pitchFamily="34" charset="0"/>
              </a:rPr>
              <a:t>Voices to Elevate &amp; Embody </a:t>
            </a:r>
          </a:p>
          <a:p>
            <a:pPr marL="0" marR="0" algn="ctr">
              <a:spcBef>
                <a:spcPts val="0"/>
              </a:spcBef>
              <a:spcAft>
                <a:spcPts val="0"/>
              </a:spcAft>
            </a:pPr>
            <a:r>
              <a:rPr lang="en-US" sz="3200" b="1" kern="100" dirty="0">
                <a:solidFill>
                  <a:schemeClr val="bg1"/>
                </a:solidFill>
                <a:latin typeface="Abadi" panose="020B0604020104020204" pitchFamily="34" charset="0"/>
                <a:ea typeface="Calibri" panose="020F0502020204030204" pitchFamily="34" charset="0"/>
                <a:cs typeface="Arial" panose="020B0604020202020204" pitchFamily="34" charset="0"/>
              </a:rPr>
              <a:t>ICETE Impact Teams</a:t>
            </a:r>
          </a:p>
          <a:p>
            <a:pPr marL="0" marR="0" algn="ctr">
              <a:spcBef>
                <a:spcPts val="0"/>
              </a:spcBef>
              <a:spcAft>
                <a:spcPts val="0"/>
              </a:spcAft>
            </a:pPr>
            <a:endParaRPr lang="en-US" sz="3200" b="1" kern="100" dirty="0">
              <a:solidFill>
                <a:schemeClr val="bg1"/>
              </a:solidFill>
              <a:latin typeface="Abadi" panose="020B0604020104020204" pitchFamily="34" charset="0"/>
              <a:ea typeface="Calibri" panose="020F0502020204030204" pitchFamily="34" charset="0"/>
              <a:cs typeface="Arial" panose="020B0604020202020204" pitchFamily="34" charset="0"/>
            </a:endParaRPr>
          </a:p>
        </p:txBody>
      </p:sp>
      <p:pic>
        <p:nvPicPr>
          <p:cNvPr id="3" name="Picture 2" descr="A picture containing graphics, font, logo, symbol&#10;&#10;Description automatically generated">
            <a:extLst>
              <a:ext uri="{FF2B5EF4-FFF2-40B4-BE49-F238E27FC236}">
                <a16:creationId xmlns:a16="http://schemas.microsoft.com/office/drawing/2014/main" id="{3C3F24FB-2B10-9A8E-DC45-97B57514C1DC}"/>
              </a:ext>
            </a:extLst>
          </p:cNvPr>
          <p:cNvPicPr>
            <a:picLocks noChangeAspect="1"/>
          </p:cNvPicPr>
          <p:nvPr/>
        </p:nvPicPr>
        <p:blipFill>
          <a:blip r:embed="rId6"/>
          <a:stretch>
            <a:fillRect/>
          </a:stretch>
        </p:blipFill>
        <p:spPr>
          <a:xfrm>
            <a:off x="1790255" y="2342472"/>
            <a:ext cx="3301887" cy="1451320"/>
          </a:xfrm>
          <a:prstGeom prst="rect">
            <a:avLst/>
          </a:prstGeom>
        </p:spPr>
      </p:pic>
    </p:spTree>
    <p:extLst>
      <p:ext uri="{BB962C8B-B14F-4D97-AF65-F5344CB8AC3E}">
        <p14:creationId xmlns:p14="http://schemas.microsoft.com/office/powerpoint/2010/main" val="1621557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Hexagon 24">
            <a:extLst>
              <a:ext uri="{FF2B5EF4-FFF2-40B4-BE49-F238E27FC236}">
                <a16:creationId xmlns:a16="http://schemas.microsoft.com/office/drawing/2014/main" id="{D683B034-A240-E0CE-26C4-7494A83EBC96}"/>
              </a:ext>
            </a:extLst>
          </p:cNvPr>
          <p:cNvSpPr>
            <a:spLocks noChangeAspect="1"/>
          </p:cNvSpPr>
          <p:nvPr/>
        </p:nvSpPr>
        <p:spPr>
          <a:xfrm rot="16200000">
            <a:off x="6300210" y="1343201"/>
            <a:ext cx="2633472" cy="2267712"/>
          </a:xfrm>
          <a:prstGeom prst="hexagon">
            <a:avLst/>
          </a:prstGeom>
          <a:blipFill dpi="0" rotWithShape="0">
            <a:blip r:embed="rId3"/>
            <a:srcRect/>
            <a:stretch>
              <a:fillRect l="-40000" r="-4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8218384D-9587-3FA6-9B26-2B9888BF89D8}"/>
              </a:ext>
            </a:extLst>
          </p:cNvPr>
          <p:cNvSpPr>
            <a:spLocks noChangeAspect="1"/>
          </p:cNvSpPr>
          <p:nvPr/>
        </p:nvSpPr>
        <p:spPr>
          <a:xfrm rot="16200000">
            <a:off x="8617797" y="1343200"/>
            <a:ext cx="2633472" cy="2267712"/>
          </a:xfrm>
          <a:prstGeom prst="hexagon">
            <a:avLst/>
          </a:prstGeom>
          <a:blipFill dpi="0" rotWithShape="0">
            <a:blip r:embed="rId4"/>
            <a:srcRect/>
            <a:stretch>
              <a:fillRect l="-17000" t="-15000" r="-77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C0897F00-5035-E931-FB65-8F0B941C9C34}"/>
              </a:ext>
            </a:extLst>
          </p:cNvPr>
          <p:cNvSpPr>
            <a:spLocks noChangeAspect="1"/>
          </p:cNvSpPr>
          <p:nvPr/>
        </p:nvSpPr>
        <p:spPr>
          <a:xfrm rot="16200000">
            <a:off x="2879191" y="-1817613"/>
            <a:ext cx="6853135" cy="10364295"/>
          </a:xfrm>
          <a:custGeom>
            <a:avLst/>
            <a:gdLst>
              <a:gd name="connsiteX0" fmla="*/ 2633472 w 6853135"/>
              <a:gd name="connsiteY0" fmla="*/ 8077622 h 10364295"/>
              <a:gd name="connsiteX1" fmla="*/ 2066544 w 6853135"/>
              <a:gd name="connsiteY1" fmla="*/ 9211477 h 10364295"/>
              <a:gd name="connsiteX2" fmla="*/ 566928 w 6853135"/>
              <a:gd name="connsiteY2" fmla="*/ 9211477 h 10364295"/>
              <a:gd name="connsiteX3" fmla="*/ 0 w 6853135"/>
              <a:gd name="connsiteY3" fmla="*/ 8077622 h 10364295"/>
              <a:gd name="connsiteX4" fmla="*/ 566928 w 6853135"/>
              <a:gd name="connsiteY4" fmla="*/ 6943767 h 10364295"/>
              <a:gd name="connsiteX5" fmla="*/ 2066544 w 6853135"/>
              <a:gd name="connsiteY5" fmla="*/ 6943767 h 10364295"/>
              <a:gd name="connsiteX6" fmla="*/ 4744471 w 6853135"/>
              <a:gd name="connsiteY6" fmla="*/ 9230440 h 10364295"/>
              <a:gd name="connsiteX7" fmla="*/ 4177543 w 6853135"/>
              <a:gd name="connsiteY7" fmla="*/ 10364295 h 10364295"/>
              <a:gd name="connsiteX8" fmla="*/ 2677927 w 6853135"/>
              <a:gd name="connsiteY8" fmla="*/ 10364295 h 10364295"/>
              <a:gd name="connsiteX9" fmla="*/ 2110999 w 6853135"/>
              <a:gd name="connsiteY9" fmla="*/ 9230440 h 10364295"/>
              <a:gd name="connsiteX10" fmla="*/ 2677927 w 6853135"/>
              <a:gd name="connsiteY10" fmla="*/ 8096585 h 10364295"/>
              <a:gd name="connsiteX11" fmla="*/ 4177543 w 6853135"/>
              <a:gd name="connsiteY11" fmla="*/ 8096585 h 10364295"/>
              <a:gd name="connsiteX12" fmla="*/ 6853134 w 6853135"/>
              <a:gd name="connsiteY12" fmla="*/ 3451441 h 10364295"/>
              <a:gd name="connsiteX13" fmla="*/ 6286206 w 6853135"/>
              <a:gd name="connsiteY13" fmla="*/ 4585296 h 10364295"/>
              <a:gd name="connsiteX14" fmla="*/ 4786590 w 6853135"/>
              <a:gd name="connsiteY14" fmla="*/ 4585296 h 10364295"/>
              <a:gd name="connsiteX15" fmla="*/ 4219662 w 6853135"/>
              <a:gd name="connsiteY15" fmla="*/ 3451441 h 10364295"/>
              <a:gd name="connsiteX16" fmla="*/ 4786590 w 6853135"/>
              <a:gd name="connsiteY16" fmla="*/ 2317586 h 10364295"/>
              <a:gd name="connsiteX17" fmla="*/ 6286206 w 6853135"/>
              <a:gd name="connsiteY17" fmla="*/ 2317586 h 10364295"/>
              <a:gd name="connsiteX18" fmla="*/ 6853135 w 6853135"/>
              <a:gd name="connsiteY18" fmla="*/ 1133855 h 10364295"/>
              <a:gd name="connsiteX19" fmla="*/ 6286207 w 6853135"/>
              <a:gd name="connsiteY19" fmla="*/ 2267709 h 10364295"/>
              <a:gd name="connsiteX20" fmla="*/ 4786591 w 6853135"/>
              <a:gd name="connsiteY20" fmla="*/ 2267709 h 10364295"/>
              <a:gd name="connsiteX21" fmla="*/ 4219663 w 6853135"/>
              <a:gd name="connsiteY21" fmla="*/ 1133855 h 10364295"/>
              <a:gd name="connsiteX22" fmla="*/ 4786591 w 6853135"/>
              <a:gd name="connsiteY22" fmla="*/ 0 h 10364295"/>
              <a:gd name="connsiteX23" fmla="*/ 6286207 w 6853135"/>
              <a:gd name="connsiteY23" fmla="*/ 0 h 10364295"/>
              <a:gd name="connsiteX24" fmla="*/ 6853135 w 6853135"/>
              <a:gd name="connsiteY24" fmla="*/ 8079959 h 10364295"/>
              <a:gd name="connsiteX25" fmla="*/ 6286207 w 6853135"/>
              <a:gd name="connsiteY25" fmla="*/ 9213814 h 10364295"/>
              <a:gd name="connsiteX26" fmla="*/ 4786591 w 6853135"/>
              <a:gd name="connsiteY26" fmla="*/ 9213814 h 10364295"/>
              <a:gd name="connsiteX27" fmla="*/ 4219663 w 6853135"/>
              <a:gd name="connsiteY27" fmla="*/ 8079959 h 10364295"/>
              <a:gd name="connsiteX28" fmla="*/ 4786591 w 6853135"/>
              <a:gd name="connsiteY28" fmla="*/ 6946104 h 10364295"/>
              <a:gd name="connsiteX29" fmla="*/ 6286207 w 6853135"/>
              <a:gd name="connsiteY29" fmla="*/ 6946104 h 1036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53135" h="10364295">
                <a:moveTo>
                  <a:pt x="2633472" y="8077622"/>
                </a:moveTo>
                <a:lnTo>
                  <a:pt x="2066544" y="9211477"/>
                </a:lnTo>
                <a:lnTo>
                  <a:pt x="566928" y="9211477"/>
                </a:lnTo>
                <a:lnTo>
                  <a:pt x="0" y="8077622"/>
                </a:lnTo>
                <a:lnTo>
                  <a:pt x="566928" y="6943767"/>
                </a:lnTo>
                <a:lnTo>
                  <a:pt x="2066544" y="6943767"/>
                </a:lnTo>
                <a:close/>
                <a:moveTo>
                  <a:pt x="4744471" y="9230440"/>
                </a:moveTo>
                <a:lnTo>
                  <a:pt x="4177543" y="10364295"/>
                </a:lnTo>
                <a:lnTo>
                  <a:pt x="2677927" y="10364295"/>
                </a:lnTo>
                <a:lnTo>
                  <a:pt x="2110999" y="9230440"/>
                </a:lnTo>
                <a:lnTo>
                  <a:pt x="2677927" y="8096585"/>
                </a:lnTo>
                <a:lnTo>
                  <a:pt x="4177543" y="8096585"/>
                </a:lnTo>
                <a:close/>
                <a:moveTo>
                  <a:pt x="6853134" y="3451441"/>
                </a:moveTo>
                <a:lnTo>
                  <a:pt x="6286206" y="4585296"/>
                </a:lnTo>
                <a:lnTo>
                  <a:pt x="4786590" y="4585296"/>
                </a:lnTo>
                <a:lnTo>
                  <a:pt x="4219662" y="3451441"/>
                </a:lnTo>
                <a:lnTo>
                  <a:pt x="4786590" y="2317586"/>
                </a:lnTo>
                <a:lnTo>
                  <a:pt x="6286206" y="2317586"/>
                </a:lnTo>
                <a:close/>
                <a:moveTo>
                  <a:pt x="6853135" y="1133855"/>
                </a:moveTo>
                <a:lnTo>
                  <a:pt x="6286207" y="2267709"/>
                </a:lnTo>
                <a:lnTo>
                  <a:pt x="4786591" y="2267709"/>
                </a:lnTo>
                <a:lnTo>
                  <a:pt x="4219663" y="1133855"/>
                </a:lnTo>
                <a:lnTo>
                  <a:pt x="4786591" y="0"/>
                </a:lnTo>
                <a:lnTo>
                  <a:pt x="6286207" y="0"/>
                </a:lnTo>
                <a:close/>
                <a:moveTo>
                  <a:pt x="6853135" y="8079959"/>
                </a:moveTo>
                <a:lnTo>
                  <a:pt x="6286207" y="9213814"/>
                </a:lnTo>
                <a:lnTo>
                  <a:pt x="4786591" y="9213814"/>
                </a:lnTo>
                <a:lnTo>
                  <a:pt x="4219663" y="8079959"/>
                </a:lnTo>
                <a:lnTo>
                  <a:pt x="4786591" y="6946104"/>
                </a:lnTo>
                <a:lnTo>
                  <a:pt x="6286207" y="6946104"/>
                </a:lnTo>
                <a:close/>
              </a:path>
            </a:pathLst>
          </a:custGeom>
          <a:gradFill flip="none" rotWithShape="0">
            <a:gsLst>
              <a:gs pos="38000">
                <a:srgbClr val="0F6175"/>
              </a:gs>
              <a:gs pos="6000">
                <a:schemeClr val="tx1"/>
              </a:gs>
              <a:gs pos="69000">
                <a:schemeClr val="accent2"/>
              </a:gs>
              <a:gs pos="56000">
                <a:schemeClr val="accent1"/>
              </a:gs>
              <a:gs pos="94000">
                <a:schemeClr val="accent3">
                  <a:alpha val="60000"/>
                </a:schemeClr>
              </a:gs>
            </a:gsLst>
            <a:lin ang="5400000" scaled="0"/>
            <a:tileRect/>
          </a:gradFill>
          <a:ln w="508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A3E717F9-FBB3-DAC4-355D-782C00949544}"/>
              </a:ext>
            </a:extLst>
          </p:cNvPr>
          <p:cNvSpPr txBox="1"/>
          <p:nvPr/>
        </p:nvSpPr>
        <p:spPr>
          <a:xfrm>
            <a:off x="7237708" y="5744113"/>
            <a:ext cx="4101094" cy="523220"/>
          </a:xfrm>
          <a:prstGeom prst="rect">
            <a:avLst/>
          </a:prstGeom>
          <a:noFill/>
        </p:spPr>
        <p:txBody>
          <a:bodyPr wrap="square" rtlCol="0">
            <a:spAutoFit/>
          </a:bodyPr>
          <a:lstStyle/>
          <a:p>
            <a:pPr algn="ctr"/>
            <a:endParaRPr lang="en-US" sz="2800" dirty="0">
              <a:solidFill>
                <a:schemeClr val="bg2"/>
              </a:solidFill>
              <a:latin typeface="Abadi" panose="020B0604020104020204" pitchFamily="34" charset="0"/>
            </a:endParaRPr>
          </a:p>
        </p:txBody>
      </p:sp>
      <p:sp>
        <p:nvSpPr>
          <p:cNvPr id="29" name="TextBox 28">
            <a:extLst>
              <a:ext uri="{FF2B5EF4-FFF2-40B4-BE49-F238E27FC236}">
                <a16:creationId xmlns:a16="http://schemas.microsoft.com/office/drawing/2014/main" id="{28CF58A8-6D47-7119-44C1-98988E8E4F58}"/>
              </a:ext>
            </a:extLst>
          </p:cNvPr>
          <p:cNvSpPr txBox="1"/>
          <p:nvPr/>
        </p:nvSpPr>
        <p:spPr>
          <a:xfrm>
            <a:off x="0" y="0"/>
            <a:ext cx="12192000" cy="6858000"/>
          </a:xfrm>
          <a:prstGeom prst="rect">
            <a:avLst/>
          </a:prstGeom>
          <a:solidFill>
            <a:schemeClr val="tx1">
              <a:alpha val="72098"/>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C5DA33B3-1B3A-AFE7-B767-9BE545F92157}"/>
              </a:ext>
            </a:extLst>
          </p:cNvPr>
          <p:cNvSpPr txBox="1"/>
          <p:nvPr/>
        </p:nvSpPr>
        <p:spPr>
          <a:xfrm>
            <a:off x="811732" y="86454"/>
            <a:ext cx="10364296" cy="830997"/>
          </a:xfrm>
          <a:prstGeom prst="rect">
            <a:avLst/>
          </a:prstGeom>
          <a:noFill/>
        </p:spPr>
        <p:txBody>
          <a:bodyPr wrap="square" rtlCol="0">
            <a:spAutoFit/>
          </a:bodyPr>
          <a:lstStyle/>
          <a:p>
            <a:pPr algn="ctr"/>
            <a:r>
              <a:rPr lang="en-US" sz="4800" b="1" dirty="0">
                <a:solidFill>
                  <a:srgbClr val="FFC000"/>
                </a:solidFill>
                <a:latin typeface="Abadi" panose="020B0604020104020204" pitchFamily="34" charset="0"/>
              </a:rPr>
              <a:t>Global Reflections to Recalibrate TE </a:t>
            </a:r>
          </a:p>
        </p:txBody>
      </p:sp>
      <p:sp>
        <p:nvSpPr>
          <p:cNvPr id="10" name="Rounded Rectangle 9">
            <a:extLst>
              <a:ext uri="{FF2B5EF4-FFF2-40B4-BE49-F238E27FC236}">
                <a16:creationId xmlns:a16="http://schemas.microsoft.com/office/drawing/2014/main" id="{7A1D6618-6E37-EBB6-646B-C5317444BA5B}"/>
              </a:ext>
            </a:extLst>
          </p:cNvPr>
          <p:cNvSpPr/>
          <p:nvPr/>
        </p:nvSpPr>
        <p:spPr>
          <a:xfrm>
            <a:off x="1270133" y="3753169"/>
            <a:ext cx="4059936" cy="78638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2"/>
                </a:solidFill>
                <a:latin typeface="Abadi" panose="020B0604020104020204" pitchFamily="34" charset="0"/>
              </a:rPr>
              <a:t>Impact</a:t>
            </a:r>
          </a:p>
        </p:txBody>
      </p:sp>
      <p:sp>
        <p:nvSpPr>
          <p:cNvPr id="12" name="Rounded Rectangle 11">
            <a:extLst>
              <a:ext uri="{FF2B5EF4-FFF2-40B4-BE49-F238E27FC236}">
                <a16:creationId xmlns:a16="http://schemas.microsoft.com/office/drawing/2014/main" id="{502D989C-48D2-B692-B2F2-91D6250248AE}"/>
              </a:ext>
            </a:extLst>
          </p:cNvPr>
          <p:cNvSpPr/>
          <p:nvPr/>
        </p:nvSpPr>
        <p:spPr>
          <a:xfrm>
            <a:off x="1172653" y="2469984"/>
            <a:ext cx="4064034" cy="78638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2"/>
                </a:solidFill>
                <a:latin typeface="Abadi" panose="020B0604020104020204" pitchFamily="34" charset="0"/>
              </a:rPr>
              <a:t>Ecclesia</a:t>
            </a:r>
          </a:p>
        </p:txBody>
      </p:sp>
      <p:sp>
        <p:nvSpPr>
          <p:cNvPr id="16" name="Rounded Rectangle 15">
            <a:extLst>
              <a:ext uri="{FF2B5EF4-FFF2-40B4-BE49-F238E27FC236}">
                <a16:creationId xmlns:a16="http://schemas.microsoft.com/office/drawing/2014/main" id="{099495F2-50C9-D146-4BEC-0A63DBE7BBC9}"/>
              </a:ext>
            </a:extLst>
          </p:cNvPr>
          <p:cNvSpPr/>
          <p:nvPr/>
        </p:nvSpPr>
        <p:spPr>
          <a:xfrm>
            <a:off x="6814815" y="3736801"/>
            <a:ext cx="4059936" cy="78638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2"/>
                </a:solidFill>
                <a:latin typeface="Abadi" panose="020B0604020104020204" pitchFamily="34" charset="0"/>
              </a:rPr>
              <a:t>Transform</a:t>
            </a:r>
          </a:p>
        </p:txBody>
      </p:sp>
      <p:sp>
        <p:nvSpPr>
          <p:cNvPr id="17" name="Rounded Rectangle 16">
            <a:extLst>
              <a:ext uri="{FF2B5EF4-FFF2-40B4-BE49-F238E27FC236}">
                <a16:creationId xmlns:a16="http://schemas.microsoft.com/office/drawing/2014/main" id="{9CF65C2F-E830-C4DC-BDF3-7F9A72875D2C}"/>
              </a:ext>
            </a:extLst>
          </p:cNvPr>
          <p:cNvSpPr/>
          <p:nvPr/>
        </p:nvSpPr>
        <p:spPr>
          <a:xfrm>
            <a:off x="6814815" y="2477056"/>
            <a:ext cx="4064034" cy="78638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dirty="0">
                <a:solidFill>
                  <a:schemeClr val="bg2"/>
                </a:solidFill>
                <a:latin typeface="Abadi" panose="020B0604020104020204" pitchFamily="34" charset="0"/>
              </a:rPr>
              <a:t>Relevance</a:t>
            </a:r>
          </a:p>
        </p:txBody>
      </p:sp>
      <p:cxnSp>
        <p:nvCxnSpPr>
          <p:cNvPr id="21" name="Straight Arrow Connector 20">
            <a:extLst>
              <a:ext uri="{FF2B5EF4-FFF2-40B4-BE49-F238E27FC236}">
                <a16:creationId xmlns:a16="http://schemas.microsoft.com/office/drawing/2014/main" id="{96CA29A7-01FD-98AB-9A77-B5EF023FAE78}"/>
              </a:ext>
            </a:extLst>
          </p:cNvPr>
          <p:cNvCxnSpPr>
            <a:cxnSpLocks/>
          </p:cNvCxnSpPr>
          <p:nvPr/>
        </p:nvCxnSpPr>
        <p:spPr>
          <a:xfrm>
            <a:off x="5536680" y="2968201"/>
            <a:ext cx="914400" cy="0"/>
          </a:xfrm>
          <a:prstGeom prst="straightConnector1">
            <a:avLst/>
          </a:prstGeom>
          <a:ln w="130175" cap="flat">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0E91219-EE22-95A6-7E5D-3FED9747ED77}"/>
              </a:ext>
            </a:extLst>
          </p:cNvPr>
          <p:cNvCxnSpPr>
            <a:cxnSpLocks/>
          </p:cNvCxnSpPr>
          <p:nvPr/>
        </p:nvCxnSpPr>
        <p:spPr>
          <a:xfrm>
            <a:off x="5536680" y="4146361"/>
            <a:ext cx="914400" cy="0"/>
          </a:xfrm>
          <a:prstGeom prst="straightConnector1">
            <a:avLst/>
          </a:prstGeom>
          <a:ln w="130175" cap="flat">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8CDE1879-E1EB-F83E-D7CE-322A92829001}"/>
              </a:ext>
            </a:extLst>
          </p:cNvPr>
          <p:cNvSpPr/>
          <p:nvPr/>
        </p:nvSpPr>
        <p:spPr>
          <a:xfrm>
            <a:off x="1256495" y="4915067"/>
            <a:ext cx="4059936" cy="78638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2"/>
                </a:solidFill>
                <a:latin typeface="Abadi" panose="020B0604020104020204" pitchFamily="34" charset="0"/>
              </a:rPr>
              <a:t>Voices </a:t>
            </a:r>
          </a:p>
        </p:txBody>
      </p:sp>
      <p:cxnSp>
        <p:nvCxnSpPr>
          <p:cNvPr id="3" name="Straight Arrow Connector 2">
            <a:extLst>
              <a:ext uri="{FF2B5EF4-FFF2-40B4-BE49-F238E27FC236}">
                <a16:creationId xmlns:a16="http://schemas.microsoft.com/office/drawing/2014/main" id="{76E12EEB-2E6A-5B34-3965-F9BF28FB46D9}"/>
              </a:ext>
            </a:extLst>
          </p:cNvPr>
          <p:cNvCxnSpPr>
            <a:cxnSpLocks/>
          </p:cNvCxnSpPr>
          <p:nvPr/>
        </p:nvCxnSpPr>
        <p:spPr>
          <a:xfrm>
            <a:off x="5536680" y="5308259"/>
            <a:ext cx="914400" cy="0"/>
          </a:xfrm>
          <a:prstGeom prst="straightConnector1">
            <a:avLst/>
          </a:prstGeom>
          <a:ln w="130175" cap="flat">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a:extLst>
              <a:ext uri="{FF2B5EF4-FFF2-40B4-BE49-F238E27FC236}">
                <a16:creationId xmlns:a16="http://schemas.microsoft.com/office/drawing/2014/main" id="{250FE022-382A-B298-A7CA-563C7F8D599B}"/>
              </a:ext>
            </a:extLst>
          </p:cNvPr>
          <p:cNvSpPr/>
          <p:nvPr/>
        </p:nvSpPr>
        <p:spPr>
          <a:xfrm>
            <a:off x="6875571" y="4870759"/>
            <a:ext cx="4059936" cy="78638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2"/>
                </a:solidFill>
                <a:latin typeface="Abadi" panose="020B0604020104020204" pitchFamily="34" charset="0"/>
              </a:rPr>
              <a:t>Elevated</a:t>
            </a:r>
          </a:p>
        </p:txBody>
      </p:sp>
    </p:spTree>
    <p:extLst>
      <p:ext uri="{BB962C8B-B14F-4D97-AF65-F5344CB8AC3E}">
        <p14:creationId xmlns:p14="http://schemas.microsoft.com/office/powerpoint/2010/main" val="29863172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5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1+#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800C7D-77B7-2010-734F-D5192E4E0B1E}"/>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a:extLst>
              <a:ext uri="{FF2B5EF4-FFF2-40B4-BE49-F238E27FC236}">
                <a16:creationId xmlns:a16="http://schemas.microsoft.com/office/drawing/2014/main" id="{A8A8B539-85A9-7EC5-8102-C5591CBDE0C1}"/>
              </a:ext>
            </a:extLst>
          </p:cNvPr>
          <p:cNvSpPr>
            <a:spLocks noChangeAspect="1"/>
          </p:cNvSpPr>
          <p:nvPr/>
        </p:nvSpPr>
        <p:spPr>
          <a:xfrm rot="16200000">
            <a:off x="2735997" y="2415913"/>
            <a:ext cx="2284739" cy="1967414"/>
          </a:xfrm>
          <a:prstGeom prst="hexagon">
            <a:avLst/>
          </a:prstGeom>
          <a:blipFill dpi="0" rotWithShape="0">
            <a:blip r:embed="rId3"/>
            <a:srcRect/>
            <a:stretch>
              <a:fillRect l="-17000" t="-15000" r="-77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32350FB2-5EE6-942C-FBF1-2A9275DA13FD}"/>
              </a:ext>
            </a:extLst>
          </p:cNvPr>
          <p:cNvSpPr>
            <a:spLocks noChangeAspect="1"/>
          </p:cNvSpPr>
          <p:nvPr/>
        </p:nvSpPr>
        <p:spPr>
          <a:xfrm rot="16200000">
            <a:off x="2933295" y="-564373"/>
            <a:ext cx="5943600" cy="7986747"/>
          </a:xfrm>
          <a:custGeom>
            <a:avLst/>
            <a:gdLst>
              <a:gd name="connsiteX0" fmla="*/ 2633472 w 6850806"/>
              <a:gd name="connsiteY0" fmla="*/ 3443437 h 9205810"/>
              <a:gd name="connsiteX1" fmla="*/ 2066544 w 6850806"/>
              <a:gd name="connsiteY1" fmla="*/ 4577292 h 9205810"/>
              <a:gd name="connsiteX2" fmla="*/ 566928 w 6850806"/>
              <a:gd name="connsiteY2" fmla="*/ 4577292 h 9205810"/>
              <a:gd name="connsiteX3" fmla="*/ 0 w 6850806"/>
              <a:gd name="connsiteY3" fmla="*/ 3443437 h 9205810"/>
              <a:gd name="connsiteX4" fmla="*/ 566928 w 6850806"/>
              <a:gd name="connsiteY4" fmla="*/ 2309582 h 9205810"/>
              <a:gd name="connsiteX5" fmla="*/ 2066544 w 6850806"/>
              <a:gd name="connsiteY5" fmla="*/ 2309582 h 9205810"/>
              <a:gd name="connsiteX6" fmla="*/ 2633473 w 6850806"/>
              <a:gd name="connsiteY6" fmla="*/ 8071955 h 9205810"/>
              <a:gd name="connsiteX7" fmla="*/ 2066545 w 6850806"/>
              <a:gd name="connsiteY7" fmla="*/ 9205810 h 9205810"/>
              <a:gd name="connsiteX8" fmla="*/ 566929 w 6850806"/>
              <a:gd name="connsiteY8" fmla="*/ 9205810 h 9205810"/>
              <a:gd name="connsiteX9" fmla="*/ 1 w 6850806"/>
              <a:gd name="connsiteY9" fmla="*/ 8071955 h 9205810"/>
              <a:gd name="connsiteX10" fmla="*/ 566929 w 6850806"/>
              <a:gd name="connsiteY10" fmla="*/ 6938100 h 9205810"/>
              <a:gd name="connsiteX11" fmla="*/ 2066545 w 6850806"/>
              <a:gd name="connsiteY11" fmla="*/ 6938100 h 9205810"/>
              <a:gd name="connsiteX12" fmla="*/ 6850806 w 6850806"/>
              <a:gd name="connsiteY12" fmla="*/ 1133855 h 9205810"/>
              <a:gd name="connsiteX13" fmla="*/ 6283878 w 6850806"/>
              <a:gd name="connsiteY13" fmla="*/ 2267710 h 9205810"/>
              <a:gd name="connsiteX14" fmla="*/ 4784262 w 6850806"/>
              <a:gd name="connsiteY14" fmla="*/ 2267710 h 9205810"/>
              <a:gd name="connsiteX15" fmla="*/ 4217334 w 6850806"/>
              <a:gd name="connsiteY15" fmla="*/ 1133855 h 9205810"/>
              <a:gd name="connsiteX16" fmla="*/ 4784262 w 6850806"/>
              <a:gd name="connsiteY16" fmla="*/ 0 h 9205810"/>
              <a:gd name="connsiteX17" fmla="*/ 6283878 w 6850806"/>
              <a:gd name="connsiteY17" fmla="*/ 0 h 920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0806" h="9205810">
                <a:moveTo>
                  <a:pt x="2633472" y="3443437"/>
                </a:moveTo>
                <a:lnTo>
                  <a:pt x="2066544" y="4577292"/>
                </a:lnTo>
                <a:lnTo>
                  <a:pt x="566928" y="4577292"/>
                </a:lnTo>
                <a:lnTo>
                  <a:pt x="0" y="3443437"/>
                </a:lnTo>
                <a:lnTo>
                  <a:pt x="566928" y="2309582"/>
                </a:lnTo>
                <a:lnTo>
                  <a:pt x="2066544" y="2309582"/>
                </a:lnTo>
                <a:close/>
                <a:moveTo>
                  <a:pt x="2633473" y="8071955"/>
                </a:moveTo>
                <a:lnTo>
                  <a:pt x="2066545" y="9205810"/>
                </a:lnTo>
                <a:lnTo>
                  <a:pt x="566929" y="9205810"/>
                </a:lnTo>
                <a:lnTo>
                  <a:pt x="1" y="8071955"/>
                </a:lnTo>
                <a:lnTo>
                  <a:pt x="566929" y="6938100"/>
                </a:lnTo>
                <a:lnTo>
                  <a:pt x="2066545" y="6938100"/>
                </a:lnTo>
                <a:close/>
                <a:moveTo>
                  <a:pt x="6850806" y="1133855"/>
                </a:moveTo>
                <a:lnTo>
                  <a:pt x="6283878" y="2267710"/>
                </a:lnTo>
                <a:lnTo>
                  <a:pt x="4784262" y="2267710"/>
                </a:lnTo>
                <a:lnTo>
                  <a:pt x="4217334" y="1133855"/>
                </a:lnTo>
                <a:lnTo>
                  <a:pt x="4784262" y="0"/>
                </a:lnTo>
                <a:lnTo>
                  <a:pt x="6283878" y="0"/>
                </a:lnTo>
                <a:close/>
              </a:path>
            </a:pathLst>
          </a:custGeom>
          <a:gradFill flip="none" rotWithShape="1">
            <a:gsLst>
              <a:gs pos="10000">
                <a:schemeClr val="tx1">
                  <a:alpha val="84622"/>
                </a:schemeClr>
              </a:gs>
              <a:gs pos="62000">
                <a:schemeClr val="accent1">
                  <a:alpha val="85000"/>
                </a:schemeClr>
              </a:gs>
              <a:gs pos="27000">
                <a:schemeClr val="tx2">
                  <a:alpha val="85000"/>
                </a:schemeClr>
              </a:gs>
              <a:gs pos="78000">
                <a:schemeClr val="accent3">
                  <a:alpha val="56756"/>
                </a:schemeClr>
              </a:gs>
              <a:gs pos="68000">
                <a:schemeClr val="accent2">
                  <a:alpha val="85000"/>
                </a:schemeClr>
              </a:gs>
            </a:gsLst>
            <a:lin ang="19800000" scaled="0"/>
            <a:tileRect/>
          </a:gradFill>
          <a:ln w="508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Hexagon 19">
            <a:extLst>
              <a:ext uri="{FF2B5EF4-FFF2-40B4-BE49-F238E27FC236}">
                <a16:creationId xmlns:a16="http://schemas.microsoft.com/office/drawing/2014/main" id="{B7931D0D-BD3D-3628-221C-5AF252FAA603}"/>
              </a:ext>
            </a:extLst>
          </p:cNvPr>
          <p:cNvSpPr>
            <a:spLocks noChangeAspect="1"/>
          </p:cNvSpPr>
          <p:nvPr/>
        </p:nvSpPr>
        <p:spPr>
          <a:xfrm rot="16200000">
            <a:off x="1737415" y="4274723"/>
            <a:ext cx="2284739" cy="1967414"/>
          </a:xfrm>
          <a:prstGeom prst="hexagon">
            <a:avLst/>
          </a:prstGeom>
          <a:noFill/>
          <a:ln w="603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exagon 2">
            <a:extLst>
              <a:ext uri="{FF2B5EF4-FFF2-40B4-BE49-F238E27FC236}">
                <a16:creationId xmlns:a16="http://schemas.microsoft.com/office/drawing/2014/main" id="{5259006D-40EA-FA9E-5416-87FE2258AD06}"/>
              </a:ext>
            </a:extLst>
          </p:cNvPr>
          <p:cNvSpPr>
            <a:spLocks noChangeAspect="1"/>
          </p:cNvSpPr>
          <p:nvPr/>
        </p:nvSpPr>
        <p:spPr>
          <a:xfrm rot="16200000">
            <a:off x="5782758" y="4245345"/>
            <a:ext cx="2284739" cy="1967414"/>
          </a:xfrm>
          <a:prstGeom prst="hexagon">
            <a:avLst/>
          </a:prstGeom>
          <a:blipFill dpi="0" rotWithShape="0">
            <a:blip r:embed="rId4"/>
            <a:srcRect/>
            <a:stretch>
              <a:fillRect l="-40000" r="-4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7753F473-35AA-E50C-A035-1EF984CA31DA}"/>
              </a:ext>
            </a:extLst>
          </p:cNvPr>
          <p:cNvSpPr>
            <a:spLocks noChangeAspect="1"/>
          </p:cNvSpPr>
          <p:nvPr/>
        </p:nvSpPr>
        <p:spPr>
          <a:xfrm rot="16200000">
            <a:off x="3779018" y="4274723"/>
            <a:ext cx="2284739" cy="1967414"/>
          </a:xfrm>
          <a:prstGeom prst="hexagon">
            <a:avLst/>
          </a:prstGeom>
          <a:blipFill dpi="0" rotWithShape="0">
            <a:blip r:embed="rId5"/>
            <a:srcRect/>
            <a:stretch>
              <a:fillRect l="-40000" r="-40000" b="-1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1AB4E10-D7C4-9A9D-61D2-1FAB33745512}"/>
              </a:ext>
            </a:extLst>
          </p:cNvPr>
          <p:cNvSpPr txBox="1"/>
          <p:nvPr/>
        </p:nvSpPr>
        <p:spPr>
          <a:xfrm>
            <a:off x="6569760" y="1536297"/>
            <a:ext cx="3726163" cy="1361801"/>
          </a:xfrm>
          <a:prstGeom prst="rect">
            <a:avLst/>
          </a:prstGeom>
          <a:noFill/>
        </p:spPr>
        <p:txBody>
          <a:bodyPr wrap="square" rtlCol="0">
            <a:spAutoFit/>
          </a:bodyPr>
          <a:lstStyle/>
          <a:p>
            <a:pPr algn="ctr" defTabSz="786384">
              <a:spcAft>
                <a:spcPts val="600"/>
              </a:spcAft>
            </a:pPr>
            <a:r>
              <a:rPr lang="en-US" sz="4128" b="1" kern="1200" dirty="0">
                <a:solidFill>
                  <a:srgbClr val="FFC000"/>
                </a:solidFill>
                <a:latin typeface="Abadi" panose="020B0604020104020204" pitchFamily="34" charset="0"/>
                <a:ea typeface="+mn-ea"/>
                <a:cs typeface="+mn-cs"/>
              </a:rPr>
              <a:t>Questions &amp; Comments </a:t>
            </a:r>
            <a:endParaRPr lang="en-US" sz="4800" b="1" dirty="0">
              <a:solidFill>
                <a:srgbClr val="FFC000"/>
              </a:solidFill>
            </a:endParaRPr>
          </a:p>
        </p:txBody>
      </p:sp>
    </p:spTree>
    <p:extLst>
      <p:ext uri="{BB962C8B-B14F-4D97-AF65-F5344CB8AC3E}">
        <p14:creationId xmlns:p14="http://schemas.microsoft.com/office/powerpoint/2010/main" val="2822839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wall, floor, ceiling&#10;&#10;Description automatically generated">
            <a:extLst>
              <a:ext uri="{FF2B5EF4-FFF2-40B4-BE49-F238E27FC236}">
                <a16:creationId xmlns:a16="http://schemas.microsoft.com/office/drawing/2014/main" id="{266258AB-9765-1949-BC63-E66C435E54B8}"/>
              </a:ext>
            </a:extLst>
          </p:cNvPr>
          <p:cNvPicPr>
            <a:picLocks noChangeAspect="1"/>
          </p:cNvPicPr>
          <p:nvPr/>
        </p:nvPicPr>
        <p:blipFill rotWithShape="1">
          <a:blip r:embed="rId2"/>
          <a:srcRect t="20559" b="4441"/>
          <a:stretch/>
        </p:blipFill>
        <p:spPr>
          <a:xfrm>
            <a:off x="20" y="10"/>
            <a:ext cx="12191980" cy="6857990"/>
          </a:xfrm>
          <a:prstGeom prst="rect">
            <a:avLst/>
          </a:prstGeom>
        </p:spPr>
      </p:pic>
    </p:spTree>
    <p:extLst>
      <p:ext uri="{BB962C8B-B14F-4D97-AF65-F5344CB8AC3E}">
        <p14:creationId xmlns:p14="http://schemas.microsoft.com/office/powerpoint/2010/main" val="4162226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3400989-8FBE-2F27-EEAA-35EE6C63269D}"/>
            </a:ext>
          </a:extLst>
        </p:cNvPr>
        <p:cNvGrpSpPr/>
        <p:nvPr/>
      </p:nvGrpSpPr>
      <p:grpSpPr>
        <a:xfrm>
          <a:off x="0" y="0"/>
          <a:ext cx="0" cy="0"/>
          <a:chOff x="0" y="0"/>
          <a:chExt cx="0" cy="0"/>
        </a:xfrm>
      </p:grpSpPr>
      <p:sp>
        <p:nvSpPr>
          <p:cNvPr id="8" name="Hexagon 7">
            <a:extLst>
              <a:ext uri="{FF2B5EF4-FFF2-40B4-BE49-F238E27FC236}">
                <a16:creationId xmlns:a16="http://schemas.microsoft.com/office/drawing/2014/main" id="{5522D095-F44D-F80B-0E76-DA7DF6587FF3}"/>
              </a:ext>
            </a:extLst>
          </p:cNvPr>
          <p:cNvSpPr>
            <a:spLocks noChangeAspect="1"/>
          </p:cNvSpPr>
          <p:nvPr/>
        </p:nvSpPr>
        <p:spPr>
          <a:xfrm rot="16200000">
            <a:off x="-250232" y="3018667"/>
            <a:ext cx="2633472" cy="2267712"/>
          </a:xfrm>
          <a:prstGeom prst="hexagon">
            <a:avLst/>
          </a:prstGeom>
          <a:blipFill dpi="0" rotWithShape="0">
            <a:blip r:embed="rId3"/>
            <a:srcRect/>
            <a:stretch>
              <a:fillRect l="-17000" t="-15000" r="-77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71890851-5699-CBFA-C31E-7793D36370ED}"/>
              </a:ext>
            </a:extLst>
          </p:cNvPr>
          <p:cNvSpPr>
            <a:spLocks noChangeAspect="1"/>
          </p:cNvSpPr>
          <p:nvPr/>
        </p:nvSpPr>
        <p:spPr>
          <a:xfrm rot="16200000">
            <a:off x="-22820" y="-416518"/>
            <a:ext cx="6850806" cy="9205810"/>
          </a:xfrm>
          <a:custGeom>
            <a:avLst/>
            <a:gdLst>
              <a:gd name="connsiteX0" fmla="*/ 2633472 w 6850806"/>
              <a:gd name="connsiteY0" fmla="*/ 3443437 h 9205810"/>
              <a:gd name="connsiteX1" fmla="*/ 2066544 w 6850806"/>
              <a:gd name="connsiteY1" fmla="*/ 4577292 h 9205810"/>
              <a:gd name="connsiteX2" fmla="*/ 566928 w 6850806"/>
              <a:gd name="connsiteY2" fmla="*/ 4577292 h 9205810"/>
              <a:gd name="connsiteX3" fmla="*/ 0 w 6850806"/>
              <a:gd name="connsiteY3" fmla="*/ 3443437 h 9205810"/>
              <a:gd name="connsiteX4" fmla="*/ 566928 w 6850806"/>
              <a:gd name="connsiteY4" fmla="*/ 2309582 h 9205810"/>
              <a:gd name="connsiteX5" fmla="*/ 2066544 w 6850806"/>
              <a:gd name="connsiteY5" fmla="*/ 2309582 h 9205810"/>
              <a:gd name="connsiteX6" fmla="*/ 2633473 w 6850806"/>
              <a:gd name="connsiteY6" fmla="*/ 8071955 h 9205810"/>
              <a:gd name="connsiteX7" fmla="*/ 2066545 w 6850806"/>
              <a:gd name="connsiteY7" fmla="*/ 9205810 h 9205810"/>
              <a:gd name="connsiteX8" fmla="*/ 566929 w 6850806"/>
              <a:gd name="connsiteY8" fmla="*/ 9205810 h 9205810"/>
              <a:gd name="connsiteX9" fmla="*/ 1 w 6850806"/>
              <a:gd name="connsiteY9" fmla="*/ 8071955 h 9205810"/>
              <a:gd name="connsiteX10" fmla="*/ 566929 w 6850806"/>
              <a:gd name="connsiteY10" fmla="*/ 6938100 h 9205810"/>
              <a:gd name="connsiteX11" fmla="*/ 2066545 w 6850806"/>
              <a:gd name="connsiteY11" fmla="*/ 6938100 h 9205810"/>
              <a:gd name="connsiteX12" fmla="*/ 6850806 w 6850806"/>
              <a:gd name="connsiteY12" fmla="*/ 1133855 h 9205810"/>
              <a:gd name="connsiteX13" fmla="*/ 6283878 w 6850806"/>
              <a:gd name="connsiteY13" fmla="*/ 2267710 h 9205810"/>
              <a:gd name="connsiteX14" fmla="*/ 4784262 w 6850806"/>
              <a:gd name="connsiteY14" fmla="*/ 2267710 h 9205810"/>
              <a:gd name="connsiteX15" fmla="*/ 4217334 w 6850806"/>
              <a:gd name="connsiteY15" fmla="*/ 1133855 h 9205810"/>
              <a:gd name="connsiteX16" fmla="*/ 4784262 w 6850806"/>
              <a:gd name="connsiteY16" fmla="*/ 0 h 9205810"/>
              <a:gd name="connsiteX17" fmla="*/ 6283878 w 6850806"/>
              <a:gd name="connsiteY17" fmla="*/ 0 h 920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0806" h="9205810">
                <a:moveTo>
                  <a:pt x="2633472" y="3443437"/>
                </a:moveTo>
                <a:lnTo>
                  <a:pt x="2066544" y="4577292"/>
                </a:lnTo>
                <a:lnTo>
                  <a:pt x="566928" y="4577292"/>
                </a:lnTo>
                <a:lnTo>
                  <a:pt x="0" y="3443437"/>
                </a:lnTo>
                <a:lnTo>
                  <a:pt x="566928" y="2309582"/>
                </a:lnTo>
                <a:lnTo>
                  <a:pt x="2066544" y="2309582"/>
                </a:lnTo>
                <a:close/>
                <a:moveTo>
                  <a:pt x="2633473" y="8071955"/>
                </a:moveTo>
                <a:lnTo>
                  <a:pt x="2066545" y="9205810"/>
                </a:lnTo>
                <a:lnTo>
                  <a:pt x="566929" y="9205810"/>
                </a:lnTo>
                <a:lnTo>
                  <a:pt x="1" y="8071955"/>
                </a:lnTo>
                <a:lnTo>
                  <a:pt x="566929" y="6938100"/>
                </a:lnTo>
                <a:lnTo>
                  <a:pt x="2066545" y="6938100"/>
                </a:lnTo>
                <a:close/>
                <a:moveTo>
                  <a:pt x="6850806" y="1133855"/>
                </a:moveTo>
                <a:lnTo>
                  <a:pt x="6283878" y="2267710"/>
                </a:lnTo>
                <a:lnTo>
                  <a:pt x="4784262" y="2267710"/>
                </a:lnTo>
                <a:lnTo>
                  <a:pt x="4217334" y="1133855"/>
                </a:lnTo>
                <a:lnTo>
                  <a:pt x="4784262" y="0"/>
                </a:lnTo>
                <a:lnTo>
                  <a:pt x="6283878" y="0"/>
                </a:lnTo>
                <a:close/>
              </a:path>
            </a:pathLst>
          </a:custGeom>
          <a:gradFill flip="none" rotWithShape="1">
            <a:gsLst>
              <a:gs pos="10000">
                <a:schemeClr val="tx1">
                  <a:alpha val="84622"/>
                </a:schemeClr>
              </a:gs>
              <a:gs pos="62000">
                <a:schemeClr val="accent1">
                  <a:alpha val="85000"/>
                </a:schemeClr>
              </a:gs>
              <a:gs pos="27000">
                <a:schemeClr val="tx2">
                  <a:alpha val="85000"/>
                </a:schemeClr>
              </a:gs>
              <a:gs pos="78000">
                <a:schemeClr val="accent3">
                  <a:alpha val="56756"/>
                </a:schemeClr>
              </a:gs>
              <a:gs pos="68000">
                <a:schemeClr val="accent2">
                  <a:alpha val="85000"/>
                </a:schemeClr>
              </a:gs>
            </a:gsLst>
            <a:lin ang="19800000" scaled="0"/>
            <a:tileRect/>
          </a:gradFill>
          <a:ln w="508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Hexagon 19">
            <a:extLst>
              <a:ext uri="{FF2B5EF4-FFF2-40B4-BE49-F238E27FC236}">
                <a16:creationId xmlns:a16="http://schemas.microsoft.com/office/drawing/2014/main" id="{B46DBB28-AD50-9FB0-1967-58C6589AEA77}"/>
              </a:ext>
            </a:extLst>
          </p:cNvPr>
          <p:cNvSpPr>
            <a:spLocks noChangeAspect="1"/>
          </p:cNvSpPr>
          <p:nvPr/>
        </p:nvSpPr>
        <p:spPr>
          <a:xfrm rot="16200000">
            <a:off x="-1401234" y="5161198"/>
            <a:ext cx="2633472" cy="2267712"/>
          </a:xfrm>
          <a:prstGeom prst="hexagon">
            <a:avLst/>
          </a:prstGeom>
          <a:noFill/>
          <a:ln w="603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E824C19-9513-CCF3-0397-EE507E21BD87}"/>
              </a:ext>
            </a:extLst>
          </p:cNvPr>
          <p:cNvSpPr txBox="1"/>
          <p:nvPr/>
        </p:nvSpPr>
        <p:spPr>
          <a:xfrm>
            <a:off x="1134870" y="1778761"/>
            <a:ext cx="8828670" cy="2246769"/>
          </a:xfrm>
          <a:prstGeom prst="rect">
            <a:avLst/>
          </a:prstGeom>
          <a:noFill/>
        </p:spPr>
        <p:txBody>
          <a:bodyPr wrap="square" rtlCol="0">
            <a:spAutoFit/>
          </a:bodyPr>
          <a:lstStyle/>
          <a:p>
            <a:pPr lvl="3" algn="ctr"/>
            <a:r>
              <a:rPr lang="en-US" sz="2800" dirty="0">
                <a:solidFill>
                  <a:schemeClr val="bg1"/>
                </a:solidFill>
              </a:rPr>
              <a:t>“The rapid growth of the Church in so many places remains shallow and vulnerable” mostly due to leaders who themselves have not been discipled and lack the “ability to teach God’s Word to God’s people.” </a:t>
            </a:r>
          </a:p>
        </p:txBody>
      </p:sp>
      <p:sp>
        <p:nvSpPr>
          <p:cNvPr id="3" name="Hexagon 2">
            <a:extLst>
              <a:ext uri="{FF2B5EF4-FFF2-40B4-BE49-F238E27FC236}">
                <a16:creationId xmlns:a16="http://schemas.microsoft.com/office/drawing/2014/main" id="{6D0158B5-84C9-DEFD-2413-7CB9B3B872D1}"/>
              </a:ext>
            </a:extLst>
          </p:cNvPr>
          <p:cNvSpPr>
            <a:spLocks noChangeAspect="1"/>
          </p:cNvSpPr>
          <p:nvPr/>
        </p:nvSpPr>
        <p:spPr>
          <a:xfrm rot="16200000">
            <a:off x="3261573" y="5127335"/>
            <a:ext cx="2633472" cy="2267712"/>
          </a:xfrm>
          <a:prstGeom prst="hexagon">
            <a:avLst/>
          </a:prstGeom>
          <a:blipFill dpi="0" rotWithShape="0">
            <a:blip r:embed="rId4"/>
            <a:srcRect/>
            <a:stretch>
              <a:fillRect l="-40000" r="-4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839D9514-81C7-2E6A-F39E-2A22B6E9F8AC}"/>
              </a:ext>
            </a:extLst>
          </p:cNvPr>
          <p:cNvSpPr>
            <a:spLocks noChangeAspect="1"/>
          </p:cNvSpPr>
          <p:nvPr/>
        </p:nvSpPr>
        <p:spPr>
          <a:xfrm rot="16200000">
            <a:off x="951991" y="5161198"/>
            <a:ext cx="2633472" cy="2267712"/>
          </a:xfrm>
          <a:prstGeom prst="hexagon">
            <a:avLst/>
          </a:prstGeom>
          <a:blipFill dpi="0" rotWithShape="0">
            <a:blip r:embed="rId5"/>
            <a:srcRect/>
            <a:stretch>
              <a:fillRect l="-40000" r="-40000" b="-1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78FB90B-FBBE-E01D-8FF4-E680265F4031}"/>
              </a:ext>
            </a:extLst>
          </p:cNvPr>
          <p:cNvSpPr txBox="1"/>
          <p:nvPr/>
        </p:nvSpPr>
        <p:spPr>
          <a:xfrm>
            <a:off x="2112251" y="856751"/>
            <a:ext cx="7967498" cy="830997"/>
          </a:xfrm>
          <a:prstGeom prst="rect">
            <a:avLst/>
          </a:prstGeom>
          <a:noFill/>
        </p:spPr>
        <p:txBody>
          <a:bodyPr wrap="square" rtlCol="0">
            <a:spAutoFit/>
          </a:bodyPr>
          <a:lstStyle/>
          <a:p>
            <a:pPr algn="ctr"/>
            <a:r>
              <a:rPr lang="en-US" sz="4800" b="1" dirty="0">
                <a:solidFill>
                  <a:schemeClr val="accent3"/>
                </a:solidFill>
                <a:latin typeface="Abadi" panose="020B0604020104020204" pitchFamily="34" charset="0"/>
                <a:cs typeface="Times New Roman" panose="02020603050405020304" pitchFamily="18" charset="0"/>
              </a:rPr>
              <a:t>Lausanne Cape Town 2010</a:t>
            </a:r>
          </a:p>
        </p:txBody>
      </p:sp>
    </p:spTree>
    <p:extLst>
      <p:ext uri="{BB962C8B-B14F-4D97-AF65-F5344CB8AC3E}">
        <p14:creationId xmlns:p14="http://schemas.microsoft.com/office/powerpoint/2010/main" val="112159806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3400989-8FBE-2F27-EEAA-35EE6C63269D}"/>
            </a:ext>
          </a:extLst>
        </p:cNvPr>
        <p:cNvGrpSpPr/>
        <p:nvPr/>
      </p:nvGrpSpPr>
      <p:grpSpPr>
        <a:xfrm>
          <a:off x="0" y="0"/>
          <a:ext cx="0" cy="0"/>
          <a:chOff x="0" y="0"/>
          <a:chExt cx="0" cy="0"/>
        </a:xfrm>
      </p:grpSpPr>
      <p:sp>
        <p:nvSpPr>
          <p:cNvPr id="8" name="Hexagon 7">
            <a:extLst>
              <a:ext uri="{FF2B5EF4-FFF2-40B4-BE49-F238E27FC236}">
                <a16:creationId xmlns:a16="http://schemas.microsoft.com/office/drawing/2014/main" id="{5522D095-F44D-F80B-0E76-DA7DF6587FF3}"/>
              </a:ext>
            </a:extLst>
          </p:cNvPr>
          <p:cNvSpPr>
            <a:spLocks noChangeAspect="1"/>
          </p:cNvSpPr>
          <p:nvPr/>
        </p:nvSpPr>
        <p:spPr>
          <a:xfrm rot="16200000">
            <a:off x="-250232" y="3018667"/>
            <a:ext cx="2633472" cy="2267712"/>
          </a:xfrm>
          <a:prstGeom prst="hexagon">
            <a:avLst/>
          </a:prstGeom>
          <a:blipFill dpi="0" rotWithShape="0">
            <a:blip r:embed="rId3"/>
            <a:srcRect/>
            <a:stretch>
              <a:fillRect l="-17000" t="-15000" r="-77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71890851-5699-CBFA-C31E-7793D36370ED}"/>
              </a:ext>
            </a:extLst>
          </p:cNvPr>
          <p:cNvSpPr>
            <a:spLocks noChangeAspect="1"/>
          </p:cNvSpPr>
          <p:nvPr/>
        </p:nvSpPr>
        <p:spPr>
          <a:xfrm rot="16200000">
            <a:off x="-22820" y="-416518"/>
            <a:ext cx="6850806" cy="9205810"/>
          </a:xfrm>
          <a:custGeom>
            <a:avLst/>
            <a:gdLst>
              <a:gd name="connsiteX0" fmla="*/ 2633472 w 6850806"/>
              <a:gd name="connsiteY0" fmla="*/ 3443437 h 9205810"/>
              <a:gd name="connsiteX1" fmla="*/ 2066544 w 6850806"/>
              <a:gd name="connsiteY1" fmla="*/ 4577292 h 9205810"/>
              <a:gd name="connsiteX2" fmla="*/ 566928 w 6850806"/>
              <a:gd name="connsiteY2" fmla="*/ 4577292 h 9205810"/>
              <a:gd name="connsiteX3" fmla="*/ 0 w 6850806"/>
              <a:gd name="connsiteY3" fmla="*/ 3443437 h 9205810"/>
              <a:gd name="connsiteX4" fmla="*/ 566928 w 6850806"/>
              <a:gd name="connsiteY4" fmla="*/ 2309582 h 9205810"/>
              <a:gd name="connsiteX5" fmla="*/ 2066544 w 6850806"/>
              <a:gd name="connsiteY5" fmla="*/ 2309582 h 9205810"/>
              <a:gd name="connsiteX6" fmla="*/ 2633473 w 6850806"/>
              <a:gd name="connsiteY6" fmla="*/ 8071955 h 9205810"/>
              <a:gd name="connsiteX7" fmla="*/ 2066545 w 6850806"/>
              <a:gd name="connsiteY7" fmla="*/ 9205810 h 9205810"/>
              <a:gd name="connsiteX8" fmla="*/ 566929 w 6850806"/>
              <a:gd name="connsiteY8" fmla="*/ 9205810 h 9205810"/>
              <a:gd name="connsiteX9" fmla="*/ 1 w 6850806"/>
              <a:gd name="connsiteY9" fmla="*/ 8071955 h 9205810"/>
              <a:gd name="connsiteX10" fmla="*/ 566929 w 6850806"/>
              <a:gd name="connsiteY10" fmla="*/ 6938100 h 9205810"/>
              <a:gd name="connsiteX11" fmla="*/ 2066545 w 6850806"/>
              <a:gd name="connsiteY11" fmla="*/ 6938100 h 9205810"/>
              <a:gd name="connsiteX12" fmla="*/ 6850806 w 6850806"/>
              <a:gd name="connsiteY12" fmla="*/ 1133855 h 9205810"/>
              <a:gd name="connsiteX13" fmla="*/ 6283878 w 6850806"/>
              <a:gd name="connsiteY13" fmla="*/ 2267710 h 9205810"/>
              <a:gd name="connsiteX14" fmla="*/ 4784262 w 6850806"/>
              <a:gd name="connsiteY14" fmla="*/ 2267710 h 9205810"/>
              <a:gd name="connsiteX15" fmla="*/ 4217334 w 6850806"/>
              <a:gd name="connsiteY15" fmla="*/ 1133855 h 9205810"/>
              <a:gd name="connsiteX16" fmla="*/ 4784262 w 6850806"/>
              <a:gd name="connsiteY16" fmla="*/ 0 h 9205810"/>
              <a:gd name="connsiteX17" fmla="*/ 6283878 w 6850806"/>
              <a:gd name="connsiteY17" fmla="*/ 0 h 920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0806" h="9205810">
                <a:moveTo>
                  <a:pt x="2633472" y="3443437"/>
                </a:moveTo>
                <a:lnTo>
                  <a:pt x="2066544" y="4577292"/>
                </a:lnTo>
                <a:lnTo>
                  <a:pt x="566928" y="4577292"/>
                </a:lnTo>
                <a:lnTo>
                  <a:pt x="0" y="3443437"/>
                </a:lnTo>
                <a:lnTo>
                  <a:pt x="566928" y="2309582"/>
                </a:lnTo>
                <a:lnTo>
                  <a:pt x="2066544" y="2309582"/>
                </a:lnTo>
                <a:close/>
                <a:moveTo>
                  <a:pt x="2633473" y="8071955"/>
                </a:moveTo>
                <a:lnTo>
                  <a:pt x="2066545" y="9205810"/>
                </a:lnTo>
                <a:lnTo>
                  <a:pt x="566929" y="9205810"/>
                </a:lnTo>
                <a:lnTo>
                  <a:pt x="1" y="8071955"/>
                </a:lnTo>
                <a:lnTo>
                  <a:pt x="566929" y="6938100"/>
                </a:lnTo>
                <a:lnTo>
                  <a:pt x="2066545" y="6938100"/>
                </a:lnTo>
                <a:close/>
                <a:moveTo>
                  <a:pt x="6850806" y="1133855"/>
                </a:moveTo>
                <a:lnTo>
                  <a:pt x="6283878" y="2267710"/>
                </a:lnTo>
                <a:lnTo>
                  <a:pt x="4784262" y="2267710"/>
                </a:lnTo>
                <a:lnTo>
                  <a:pt x="4217334" y="1133855"/>
                </a:lnTo>
                <a:lnTo>
                  <a:pt x="4784262" y="0"/>
                </a:lnTo>
                <a:lnTo>
                  <a:pt x="6283878" y="0"/>
                </a:lnTo>
                <a:close/>
              </a:path>
            </a:pathLst>
          </a:custGeom>
          <a:gradFill flip="none" rotWithShape="1">
            <a:gsLst>
              <a:gs pos="10000">
                <a:schemeClr val="tx1">
                  <a:alpha val="84622"/>
                </a:schemeClr>
              </a:gs>
              <a:gs pos="62000">
                <a:schemeClr val="accent1">
                  <a:alpha val="85000"/>
                </a:schemeClr>
              </a:gs>
              <a:gs pos="27000">
                <a:schemeClr val="tx2">
                  <a:alpha val="85000"/>
                </a:schemeClr>
              </a:gs>
              <a:gs pos="78000">
                <a:schemeClr val="accent3">
                  <a:alpha val="56756"/>
                </a:schemeClr>
              </a:gs>
              <a:gs pos="68000">
                <a:schemeClr val="accent2">
                  <a:alpha val="85000"/>
                </a:schemeClr>
              </a:gs>
            </a:gsLst>
            <a:lin ang="19800000" scaled="0"/>
            <a:tileRect/>
          </a:gradFill>
          <a:ln w="508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Hexagon 19">
            <a:extLst>
              <a:ext uri="{FF2B5EF4-FFF2-40B4-BE49-F238E27FC236}">
                <a16:creationId xmlns:a16="http://schemas.microsoft.com/office/drawing/2014/main" id="{B46DBB28-AD50-9FB0-1967-58C6589AEA77}"/>
              </a:ext>
            </a:extLst>
          </p:cNvPr>
          <p:cNvSpPr>
            <a:spLocks noChangeAspect="1"/>
          </p:cNvSpPr>
          <p:nvPr/>
        </p:nvSpPr>
        <p:spPr>
          <a:xfrm rot="16200000">
            <a:off x="-1401234" y="5161198"/>
            <a:ext cx="2633472" cy="2267712"/>
          </a:xfrm>
          <a:prstGeom prst="hexagon">
            <a:avLst/>
          </a:prstGeom>
          <a:noFill/>
          <a:ln w="603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E824C19-9513-CCF3-0397-EE507E21BD87}"/>
              </a:ext>
            </a:extLst>
          </p:cNvPr>
          <p:cNvSpPr txBox="1"/>
          <p:nvPr/>
        </p:nvSpPr>
        <p:spPr>
          <a:xfrm>
            <a:off x="1478271" y="1343776"/>
            <a:ext cx="8828670" cy="3970318"/>
          </a:xfrm>
          <a:prstGeom prst="rect">
            <a:avLst/>
          </a:prstGeom>
          <a:noFill/>
        </p:spPr>
        <p:txBody>
          <a:bodyPr wrap="square" rtlCol="0">
            <a:spAutoFit/>
          </a:bodyPr>
          <a:lstStyle/>
          <a:p>
            <a:pPr lvl="3" algn="r"/>
            <a:r>
              <a:rPr lang="en-US" sz="2800" dirty="0">
                <a:solidFill>
                  <a:schemeClr val="bg1"/>
                </a:solidFill>
              </a:rPr>
              <a:t>According to the Global Alliance for Church Multiplication (GACX), the Church in Asia, Africa, and Latin America has grown from 30% of the world’s churches in 1970 to 70% by 2022. </a:t>
            </a:r>
          </a:p>
          <a:p>
            <a:pPr lvl="3" algn="r"/>
            <a:endParaRPr lang="en-US" sz="2800" dirty="0">
              <a:solidFill>
                <a:schemeClr val="bg1"/>
              </a:solidFill>
            </a:endParaRPr>
          </a:p>
          <a:p>
            <a:pPr lvl="3" algn="r"/>
            <a:r>
              <a:rPr lang="en-US" sz="2800" dirty="0">
                <a:solidFill>
                  <a:schemeClr val="bg1"/>
                </a:solidFill>
              </a:rPr>
              <a:t>In addition, the World Evangelical Alliance (WEA) representing churches in over 130 countries estimates there are 50,000 new baptized believers each day.</a:t>
            </a:r>
          </a:p>
        </p:txBody>
      </p:sp>
      <p:sp>
        <p:nvSpPr>
          <p:cNvPr id="3" name="Hexagon 2">
            <a:extLst>
              <a:ext uri="{FF2B5EF4-FFF2-40B4-BE49-F238E27FC236}">
                <a16:creationId xmlns:a16="http://schemas.microsoft.com/office/drawing/2014/main" id="{6D0158B5-84C9-DEFD-2413-7CB9B3B872D1}"/>
              </a:ext>
            </a:extLst>
          </p:cNvPr>
          <p:cNvSpPr>
            <a:spLocks noChangeAspect="1"/>
          </p:cNvSpPr>
          <p:nvPr/>
        </p:nvSpPr>
        <p:spPr>
          <a:xfrm rot="16200000">
            <a:off x="3261573" y="5127335"/>
            <a:ext cx="2633472" cy="2267712"/>
          </a:xfrm>
          <a:prstGeom prst="hexagon">
            <a:avLst/>
          </a:prstGeom>
          <a:blipFill dpi="0" rotWithShape="0">
            <a:blip r:embed="rId4"/>
            <a:srcRect/>
            <a:stretch>
              <a:fillRect l="-40000" r="-4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839D9514-81C7-2E6A-F39E-2A22B6E9F8AC}"/>
              </a:ext>
            </a:extLst>
          </p:cNvPr>
          <p:cNvSpPr>
            <a:spLocks noChangeAspect="1"/>
          </p:cNvSpPr>
          <p:nvPr/>
        </p:nvSpPr>
        <p:spPr>
          <a:xfrm rot="16200000">
            <a:off x="951991" y="5161198"/>
            <a:ext cx="2633472" cy="2267712"/>
          </a:xfrm>
          <a:prstGeom prst="hexagon">
            <a:avLst/>
          </a:prstGeom>
          <a:blipFill dpi="0" rotWithShape="0">
            <a:blip r:embed="rId5"/>
            <a:srcRect/>
            <a:stretch>
              <a:fillRect l="-40000" r="-40000" b="-1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78FB90B-FBBE-E01D-8FF4-E680265F4031}"/>
              </a:ext>
            </a:extLst>
          </p:cNvPr>
          <p:cNvSpPr txBox="1"/>
          <p:nvPr/>
        </p:nvSpPr>
        <p:spPr>
          <a:xfrm>
            <a:off x="3942648" y="221382"/>
            <a:ext cx="5583382" cy="830997"/>
          </a:xfrm>
          <a:prstGeom prst="rect">
            <a:avLst/>
          </a:prstGeom>
          <a:noFill/>
        </p:spPr>
        <p:txBody>
          <a:bodyPr wrap="square" rtlCol="0">
            <a:spAutoFit/>
          </a:bodyPr>
          <a:lstStyle/>
          <a:p>
            <a:pPr algn="ctr"/>
            <a:r>
              <a:rPr lang="en-US" sz="4800" b="1" dirty="0">
                <a:solidFill>
                  <a:schemeClr val="accent3"/>
                </a:solidFill>
                <a:latin typeface="Abadi" panose="020B0604020104020204" pitchFamily="34" charset="0"/>
                <a:cs typeface="Times New Roman" panose="02020603050405020304" pitchFamily="18" charset="0"/>
              </a:rPr>
              <a:t>Church Growth</a:t>
            </a:r>
          </a:p>
        </p:txBody>
      </p:sp>
    </p:spTree>
    <p:extLst>
      <p:ext uri="{BB962C8B-B14F-4D97-AF65-F5344CB8AC3E}">
        <p14:creationId xmlns:p14="http://schemas.microsoft.com/office/powerpoint/2010/main" val="361403797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26B47F6-0568-8033-650E-11BE7BDE3F2C}"/>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200FF5AF-0C39-C698-F092-A4124DA1BA39}"/>
              </a:ext>
            </a:extLst>
          </p:cNvPr>
          <p:cNvSpPr/>
          <p:nvPr/>
        </p:nvSpPr>
        <p:spPr>
          <a:xfrm>
            <a:off x="-1" y="0"/>
            <a:ext cx="4171338" cy="6858000"/>
          </a:xfrm>
          <a:prstGeom prst="rect">
            <a:avLst/>
          </a:prstGeom>
          <a:blipFill dpi="0" rotWithShape="1">
            <a:blip r:embed="rId3"/>
            <a:srcRect/>
            <a:stretch>
              <a:fillRect l="-59000" r="-59000"/>
            </a:stretch>
          </a:blip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7234ABC-5813-19B8-A29D-E4A96000B4D1}"/>
              </a:ext>
            </a:extLst>
          </p:cNvPr>
          <p:cNvSpPr txBox="1"/>
          <p:nvPr/>
        </p:nvSpPr>
        <p:spPr>
          <a:xfrm>
            <a:off x="4289172" y="1318142"/>
            <a:ext cx="7781195" cy="5262979"/>
          </a:xfrm>
          <a:prstGeom prst="rect">
            <a:avLst/>
          </a:prstGeom>
          <a:noFill/>
        </p:spPr>
        <p:txBody>
          <a:bodyPr wrap="square" rtlCol="0">
            <a:spAutoFit/>
          </a:bodyPr>
          <a:lstStyle/>
          <a:p>
            <a:pPr algn="ctr"/>
            <a:r>
              <a:rPr lang="en-US" sz="2800" dirty="0">
                <a:solidFill>
                  <a:schemeClr val="bg1"/>
                </a:solidFill>
                <a:effectLst>
                  <a:outerShdw blurRad="50800" dist="12700" dir="2700000" algn="tl" rotWithShape="0">
                    <a:schemeClr val="bg1">
                      <a:alpha val="40000"/>
                    </a:schemeClr>
                  </a:outerShdw>
                </a:effectLst>
                <a:latin typeface="Abadi" panose="020B0604020104020204" pitchFamily="34" charset="0"/>
              </a:rPr>
              <a:t>In order to be relevant for the church in mission in various contexts and situations, theological education is to be offered in many formats serving multiple needs. In addition, theological education must be accessible to all God's people. Special attention must be given to groups of people who have traditionally had and still have limited access to education: Neither gender nor social status, neither skin </a:t>
            </a:r>
            <a:r>
              <a:rPr lang="en-US" sz="2800" dirty="0" err="1">
                <a:solidFill>
                  <a:schemeClr val="bg1"/>
                </a:solidFill>
                <a:effectLst>
                  <a:outerShdw blurRad="50800" dist="12700" dir="2700000" algn="tl" rotWithShape="0">
                    <a:schemeClr val="bg1">
                      <a:alpha val="40000"/>
                    </a:schemeClr>
                  </a:outerShdw>
                </a:effectLst>
                <a:latin typeface="Abadi" panose="020B0604020104020204" pitchFamily="34" charset="0"/>
              </a:rPr>
              <a:t>colour</a:t>
            </a:r>
            <a:r>
              <a:rPr lang="en-US" sz="2800" dirty="0">
                <a:solidFill>
                  <a:schemeClr val="bg1"/>
                </a:solidFill>
                <a:effectLst>
                  <a:outerShdw blurRad="50800" dist="12700" dir="2700000" algn="tl" rotWithShape="0">
                    <a:schemeClr val="bg1">
                      <a:alpha val="40000"/>
                    </a:schemeClr>
                  </a:outerShdw>
                </a:effectLst>
                <a:latin typeface="Abadi" panose="020B0604020104020204" pitchFamily="34" charset="0"/>
              </a:rPr>
              <a:t> nor nationality, neither geographic location nor lack of personal connections should exclude people from theological education.</a:t>
            </a:r>
            <a:endParaRPr lang="en-US" sz="2800" dirty="0">
              <a:solidFill>
                <a:schemeClr val="bg1"/>
              </a:solidFill>
              <a:effectLst>
                <a:outerShdw blurRad="50800" dist="12700" dir="2700000" algn="tl" rotWithShape="0">
                  <a:schemeClr val="bg1">
                    <a:alpha val="40000"/>
                  </a:schemeClr>
                </a:outerShdw>
              </a:effectLst>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4AD483C0-D013-8041-C032-A6715424F188}"/>
              </a:ext>
            </a:extLst>
          </p:cNvPr>
          <p:cNvSpPr/>
          <p:nvPr/>
        </p:nvSpPr>
        <p:spPr>
          <a:xfrm>
            <a:off x="-3798" y="0"/>
            <a:ext cx="4171336" cy="6858000"/>
          </a:xfrm>
          <a:prstGeom prst="rect">
            <a:avLst/>
          </a:prstGeom>
          <a:gradFill flip="none" rotWithShape="0">
            <a:gsLst>
              <a:gs pos="16000">
                <a:schemeClr val="tx1">
                  <a:alpha val="90000"/>
                </a:schemeClr>
              </a:gs>
              <a:gs pos="34000">
                <a:schemeClr val="tx2">
                  <a:alpha val="85000"/>
                </a:schemeClr>
              </a:gs>
              <a:gs pos="56000">
                <a:schemeClr val="accent1">
                  <a:alpha val="78000"/>
                </a:schemeClr>
              </a:gs>
              <a:gs pos="71000">
                <a:srgbClr val="268A91">
                  <a:alpha val="85288"/>
                </a:srgbClr>
              </a:gs>
              <a:gs pos="100000">
                <a:schemeClr val="accent3">
                  <a:alpha val="84000"/>
                </a:schemeClr>
              </a:gs>
            </a:gsLst>
            <a:path path="circle">
              <a:fillToRect r="100000" b="100000"/>
            </a:path>
            <a:tileRect l="-100000" t="-100000"/>
          </a:gradFill>
          <a:ln>
            <a:solidFill>
              <a:schemeClr val="accent1">
                <a:shade val="1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6E60BB3-FF21-711F-2045-020B4B2FF351}"/>
              </a:ext>
            </a:extLst>
          </p:cNvPr>
          <p:cNvSpPr txBox="1"/>
          <p:nvPr/>
        </p:nvSpPr>
        <p:spPr>
          <a:xfrm>
            <a:off x="121633" y="1842736"/>
            <a:ext cx="3920473" cy="1938992"/>
          </a:xfrm>
          <a:prstGeom prst="rect">
            <a:avLst/>
          </a:prstGeom>
          <a:noFill/>
        </p:spPr>
        <p:txBody>
          <a:bodyPr wrap="square" rtlCol="0">
            <a:spAutoFit/>
          </a:bodyPr>
          <a:lstStyle/>
          <a:p>
            <a:pPr algn="ctr"/>
            <a:r>
              <a:rPr lang="en-US" sz="6000" dirty="0">
                <a:solidFill>
                  <a:srgbClr val="FFC000"/>
                </a:solidFill>
                <a:latin typeface="Abadi" panose="020B0604020104020204" pitchFamily="34" charset="0"/>
              </a:rPr>
              <a:t>ICETE Manifesto II</a:t>
            </a:r>
          </a:p>
        </p:txBody>
      </p:sp>
      <p:pic>
        <p:nvPicPr>
          <p:cNvPr id="2" name="Picture 1" descr="A qr code with black squares&#10;&#10;Description automatically generated">
            <a:extLst>
              <a:ext uri="{FF2B5EF4-FFF2-40B4-BE49-F238E27FC236}">
                <a16:creationId xmlns:a16="http://schemas.microsoft.com/office/drawing/2014/main" id="{660EA783-6036-7156-E01F-55CD55C4210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11637" y="3949632"/>
            <a:ext cx="2740464" cy="2740464"/>
          </a:xfrm>
          <a:prstGeom prst="rect">
            <a:avLst/>
          </a:prstGeom>
          <a:noFill/>
        </p:spPr>
      </p:pic>
      <p:sp>
        <p:nvSpPr>
          <p:cNvPr id="3" name="TextBox 2">
            <a:extLst>
              <a:ext uri="{FF2B5EF4-FFF2-40B4-BE49-F238E27FC236}">
                <a16:creationId xmlns:a16="http://schemas.microsoft.com/office/drawing/2014/main" id="{60D18772-B30B-31E4-7D7A-8CCC2F0EB171}"/>
              </a:ext>
            </a:extLst>
          </p:cNvPr>
          <p:cNvSpPr txBox="1"/>
          <p:nvPr/>
        </p:nvSpPr>
        <p:spPr>
          <a:xfrm>
            <a:off x="5873210" y="449050"/>
            <a:ext cx="4294909" cy="707886"/>
          </a:xfrm>
          <a:prstGeom prst="rect">
            <a:avLst/>
          </a:prstGeom>
          <a:noFill/>
        </p:spPr>
        <p:txBody>
          <a:bodyPr wrap="square" rtlCol="0">
            <a:spAutoFit/>
          </a:bodyPr>
          <a:lstStyle/>
          <a:p>
            <a:pPr algn="ctr"/>
            <a:r>
              <a:rPr lang="en-US" sz="4000" b="1" dirty="0">
                <a:solidFill>
                  <a:schemeClr val="accent3"/>
                </a:solidFill>
                <a:latin typeface="Abadi" panose="020B0604020104020204" pitchFamily="34" charset="0"/>
              </a:rPr>
              <a:t>All God’s People</a:t>
            </a:r>
            <a:endParaRPr lang="en-US" sz="4000" b="1" dirty="0">
              <a:solidFill>
                <a:schemeClr val="accent3"/>
              </a:solidFill>
            </a:endParaRPr>
          </a:p>
        </p:txBody>
      </p:sp>
    </p:spTree>
    <p:extLst>
      <p:ext uri="{BB962C8B-B14F-4D97-AF65-F5344CB8AC3E}">
        <p14:creationId xmlns:p14="http://schemas.microsoft.com/office/powerpoint/2010/main" val="17971132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heckerboard(across)">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82085EF2-8E40-73D0-4D03-8D1151021586}"/>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3337605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6E4FA49-7196-41B9-A739-C71CCA64B2F9}"/>
              </a:ext>
            </a:extLst>
          </p:cNvPr>
          <p:cNvSpPr/>
          <p:nvPr/>
        </p:nvSpPr>
        <p:spPr>
          <a:xfrm>
            <a:off x="-1" y="0"/>
            <a:ext cx="4171338" cy="6858000"/>
          </a:xfrm>
          <a:prstGeom prst="rect">
            <a:avLst/>
          </a:prstGeom>
          <a:blipFill dpi="0" rotWithShape="1">
            <a:blip r:embed="rId2"/>
            <a:srcRect/>
            <a:stretch>
              <a:fillRect l="-59000" r="-59000"/>
            </a:stretch>
          </a:blip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5EF335F-FFDE-DD65-7E49-D8DEB55BD0C2}"/>
              </a:ext>
            </a:extLst>
          </p:cNvPr>
          <p:cNvSpPr txBox="1"/>
          <p:nvPr/>
        </p:nvSpPr>
        <p:spPr>
          <a:xfrm>
            <a:off x="4729011" y="2227325"/>
            <a:ext cx="7359529" cy="4031873"/>
          </a:xfrm>
          <a:prstGeom prst="rect">
            <a:avLst/>
          </a:prstGeom>
          <a:noFill/>
        </p:spPr>
        <p:txBody>
          <a:bodyPr wrap="square" rtlCol="0">
            <a:spAutoFit/>
          </a:bodyPr>
          <a:lstStyle/>
          <a:p>
            <a:pPr algn="ctr"/>
            <a:r>
              <a:rPr lang="en-US" sz="3200" dirty="0">
                <a:solidFill>
                  <a:schemeClr val="bg1"/>
                </a:solidFill>
                <a:effectLst>
                  <a:outerShdw blurRad="50800" dist="12700" dir="2700000" algn="tl" rotWithShape="0">
                    <a:schemeClr val="bg1">
                      <a:alpha val="40000"/>
                    </a:schemeClr>
                  </a:outerShdw>
                </a:effectLst>
              </a:rPr>
              <a:t>Perhaps the most formative insight of recent decades is the call for the integration of mission and theological education. The purpose of theological education must be defined within the framework of the </a:t>
            </a:r>
            <a:r>
              <a:rPr lang="en-US" sz="3200" i="1" dirty="0" err="1">
                <a:solidFill>
                  <a:schemeClr val="bg1"/>
                </a:solidFill>
                <a:effectLst>
                  <a:outerShdw blurRad="50800" dist="12700" dir="2700000" algn="tl" rotWithShape="0">
                    <a:schemeClr val="bg1">
                      <a:alpha val="40000"/>
                    </a:schemeClr>
                  </a:outerShdw>
                </a:effectLst>
              </a:rPr>
              <a:t>missio</a:t>
            </a:r>
            <a:r>
              <a:rPr lang="en-US" sz="3200" i="1" dirty="0">
                <a:solidFill>
                  <a:schemeClr val="bg1"/>
                </a:solidFill>
                <a:effectLst>
                  <a:outerShdw blurRad="50800" dist="12700" dir="2700000" algn="tl" rotWithShape="0">
                    <a:schemeClr val="bg1">
                      <a:alpha val="40000"/>
                    </a:schemeClr>
                  </a:outerShdw>
                </a:effectLst>
              </a:rPr>
              <a:t> Dei </a:t>
            </a:r>
            <a:r>
              <a:rPr lang="en-US" sz="3200" dirty="0">
                <a:solidFill>
                  <a:schemeClr val="bg1"/>
                </a:solidFill>
                <a:effectLst>
                  <a:outerShdw blurRad="50800" dist="12700" dir="2700000" algn="tl" rotWithShape="0">
                    <a:schemeClr val="bg1">
                      <a:alpha val="40000"/>
                    </a:schemeClr>
                  </a:outerShdw>
                </a:effectLst>
              </a:rPr>
              <a:t>and a missional self-understanding of the Church.</a:t>
            </a:r>
          </a:p>
          <a:p>
            <a:pPr algn="ctr"/>
            <a:endParaRPr lang="en-US" sz="3200" dirty="0">
              <a:solidFill>
                <a:schemeClr val="bg1">
                  <a:lumMod val="85000"/>
                </a:schemeClr>
              </a:solidFill>
              <a:effectLst>
                <a:outerShdw blurRad="50800" dist="12700" dir="2700000" algn="tl" rotWithShape="0">
                  <a:schemeClr val="bg1">
                    <a:alpha val="40000"/>
                  </a:schemeClr>
                </a:outerShdw>
              </a:effectLst>
              <a:cs typeface="Times New Roman" panose="02020603050405020304" pitchFamily="18" charset="0"/>
            </a:endParaRPr>
          </a:p>
        </p:txBody>
      </p:sp>
      <p:sp>
        <p:nvSpPr>
          <p:cNvPr id="20" name="Rectangle 19">
            <a:extLst>
              <a:ext uri="{FF2B5EF4-FFF2-40B4-BE49-F238E27FC236}">
                <a16:creationId xmlns:a16="http://schemas.microsoft.com/office/drawing/2014/main" id="{D06E09EA-1328-759D-500F-A78853AA7F40}"/>
              </a:ext>
            </a:extLst>
          </p:cNvPr>
          <p:cNvSpPr/>
          <p:nvPr/>
        </p:nvSpPr>
        <p:spPr>
          <a:xfrm>
            <a:off x="-3798" y="0"/>
            <a:ext cx="4171336" cy="6858000"/>
          </a:xfrm>
          <a:prstGeom prst="rect">
            <a:avLst/>
          </a:prstGeom>
          <a:gradFill flip="none" rotWithShape="0">
            <a:gsLst>
              <a:gs pos="16000">
                <a:schemeClr val="tx1">
                  <a:alpha val="90000"/>
                </a:schemeClr>
              </a:gs>
              <a:gs pos="34000">
                <a:schemeClr val="tx2">
                  <a:alpha val="85000"/>
                </a:schemeClr>
              </a:gs>
              <a:gs pos="56000">
                <a:schemeClr val="accent1">
                  <a:alpha val="78000"/>
                </a:schemeClr>
              </a:gs>
              <a:gs pos="71000">
                <a:srgbClr val="268A91">
                  <a:alpha val="85288"/>
                </a:srgbClr>
              </a:gs>
              <a:gs pos="100000">
                <a:schemeClr val="accent3">
                  <a:alpha val="84000"/>
                </a:schemeClr>
              </a:gs>
            </a:gsLst>
            <a:path path="circle">
              <a:fillToRect r="100000" b="100000"/>
            </a:path>
            <a:tileRect l="-100000" t="-100000"/>
          </a:gradFill>
          <a:ln>
            <a:solidFill>
              <a:schemeClr val="accent1">
                <a:shade val="1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FAF8FCC0-92D3-9E47-719B-EF0A2B7EB77E}"/>
              </a:ext>
            </a:extLst>
          </p:cNvPr>
          <p:cNvSpPr txBox="1"/>
          <p:nvPr/>
        </p:nvSpPr>
        <p:spPr>
          <a:xfrm>
            <a:off x="121633" y="1842736"/>
            <a:ext cx="3920473" cy="1938992"/>
          </a:xfrm>
          <a:prstGeom prst="rect">
            <a:avLst/>
          </a:prstGeom>
          <a:noFill/>
        </p:spPr>
        <p:txBody>
          <a:bodyPr wrap="square" rtlCol="0">
            <a:spAutoFit/>
          </a:bodyPr>
          <a:lstStyle/>
          <a:p>
            <a:pPr algn="ctr"/>
            <a:r>
              <a:rPr lang="en-US" sz="6000" dirty="0">
                <a:solidFill>
                  <a:srgbClr val="FFC000"/>
                </a:solidFill>
                <a:latin typeface="Abadi" panose="020B0604020104020204" pitchFamily="34" charset="0"/>
              </a:rPr>
              <a:t>ICETE Manifesto II</a:t>
            </a:r>
          </a:p>
        </p:txBody>
      </p:sp>
      <p:pic>
        <p:nvPicPr>
          <p:cNvPr id="2" name="Picture 1" descr="A qr code with black squares&#10;&#10;Description automatically generated">
            <a:extLst>
              <a:ext uri="{FF2B5EF4-FFF2-40B4-BE49-F238E27FC236}">
                <a16:creationId xmlns:a16="http://schemas.microsoft.com/office/drawing/2014/main" id="{D9C824E5-6845-E4E0-863F-26164B20951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1637" y="3949632"/>
            <a:ext cx="2740464" cy="2740464"/>
          </a:xfrm>
          <a:prstGeom prst="rect">
            <a:avLst/>
          </a:prstGeom>
          <a:noFill/>
        </p:spPr>
      </p:pic>
      <p:sp>
        <p:nvSpPr>
          <p:cNvPr id="3" name="TextBox 2">
            <a:extLst>
              <a:ext uri="{FF2B5EF4-FFF2-40B4-BE49-F238E27FC236}">
                <a16:creationId xmlns:a16="http://schemas.microsoft.com/office/drawing/2014/main" id="{FDF840BA-A7A6-F37E-DE66-2CF44062583C}"/>
              </a:ext>
            </a:extLst>
          </p:cNvPr>
          <p:cNvSpPr txBox="1"/>
          <p:nvPr/>
        </p:nvSpPr>
        <p:spPr>
          <a:xfrm>
            <a:off x="5889812" y="1014260"/>
            <a:ext cx="4649015" cy="707886"/>
          </a:xfrm>
          <a:prstGeom prst="rect">
            <a:avLst/>
          </a:prstGeom>
          <a:noFill/>
        </p:spPr>
        <p:txBody>
          <a:bodyPr wrap="square" rtlCol="0">
            <a:spAutoFit/>
          </a:bodyPr>
          <a:lstStyle/>
          <a:p>
            <a:pPr algn="ctr"/>
            <a:r>
              <a:rPr lang="en-US" sz="4000" b="1" dirty="0">
                <a:solidFill>
                  <a:schemeClr val="accent3"/>
                </a:solidFill>
                <a:latin typeface="Abadi" panose="020B0604020104020204" pitchFamily="34" charset="0"/>
              </a:rPr>
              <a:t>The Purpose of TE</a:t>
            </a:r>
            <a:endParaRPr lang="en-US" sz="4000" b="1" dirty="0">
              <a:solidFill>
                <a:schemeClr val="accent3"/>
              </a:solidFill>
            </a:endParaRPr>
          </a:p>
        </p:txBody>
      </p:sp>
    </p:spTree>
    <p:extLst>
      <p:ext uri="{BB962C8B-B14F-4D97-AF65-F5344CB8AC3E}">
        <p14:creationId xmlns:p14="http://schemas.microsoft.com/office/powerpoint/2010/main" val="32813041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E9DFE7-A6EB-F79D-A172-20AF534A2F8B}"/>
              </a:ext>
            </a:extLst>
          </p:cNvPr>
          <p:cNvSpPr/>
          <p:nvPr/>
        </p:nvSpPr>
        <p:spPr>
          <a:xfrm>
            <a:off x="6868344" y="789658"/>
            <a:ext cx="4853709" cy="5730974"/>
          </a:xfrm>
          <a:prstGeom prst="rect">
            <a:avLst/>
          </a:prstGeom>
          <a:gradFill flip="none" rotWithShape="1">
            <a:gsLst>
              <a:gs pos="100000">
                <a:schemeClr val="tx1">
                  <a:alpha val="91000"/>
                </a:schemeClr>
              </a:gs>
              <a:gs pos="63000">
                <a:schemeClr val="tx2">
                  <a:alpha val="85236"/>
                </a:schemeClr>
              </a:gs>
              <a:gs pos="18000">
                <a:schemeClr val="accent3">
                  <a:lumMod val="75000"/>
                  <a:alpha val="87312"/>
                </a:schemeClr>
              </a:gs>
              <a:gs pos="34000">
                <a:schemeClr val="accent2">
                  <a:alpha val="83638"/>
                </a:schemeClr>
              </a:gs>
            </a:gsLst>
            <a:lin ang="135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D225A835-2F5F-96CB-DFAB-564BD1F1C19B}"/>
              </a:ext>
            </a:extLst>
          </p:cNvPr>
          <p:cNvSpPr>
            <a:spLocks noChangeAspect="1"/>
          </p:cNvSpPr>
          <p:nvPr/>
        </p:nvSpPr>
        <p:spPr>
          <a:xfrm rot="16200000">
            <a:off x="2312835" y="3898170"/>
            <a:ext cx="2200694" cy="1895042"/>
          </a:xfrm>
          <a:prstGeom prst="hexagon">
            <a:avLst/>
          </a:prstGeom>
          <a:blipFill dpi="0" rotWithShape="0">
            <a:blip r:embed="rId2"/>
            <a:srcRect/>
            <a:stretch>
              <a:fillRect l="-40000" r="-4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67FAE71A-FE0B-E414-80BF-8ADFAFA45345}"/>
              </a:ext>
            </a:extLst>
          </p:cNvPr>
          <p:cNvSpPr>
            <a:spLocks noChangeAspect="1"/>
          </p:cNvSpPr>
          <p:nvPr/>
        </p:nvSpPr>
        <p:spPr>
          <a:xfrm rot="16200000">
            <a:off x="4271658" y="3898169"/>
            <a:ext cx="2200694" cy="1895042"/>
          </a:xfrm>
          <a:prstGeom prst="hexagon">
            <a:avLst/>
          </a:prstGeom>
          <a:blipFill dpi="0" rotWithShape="0">
            <a:blip r:embed="rId3"/>
            <a:srcRect/>
            <a:stretch>
              <a:fillRect l="-17000" t="-15000" r="-77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F1DBFAD4-6B7D-76A5-A963-88D8E8544C86}"/>
              </a:ext>
            </a:extLst>
          </p:cNvPr>
          <p:cNvSpPr>
            <a:spLocks noChangeAspect="1"/>
          </p:cNvSpPr>
          <p:nvPr/>
        </p:nvSpPr>
        <p:spPr>
          <a:xfrm rot="16200000">
            <a:off x="354011" y="3898171"/>
            <a:ext cx="2200694" cy="1895042"/>
          </a:xfrm>
          <a:prstGeom prst="hexagon">
            <a:avLst/>
          </a:prstGeom>
          <a:blipFill dpi="0" rotWithShape="0">
            <a:blip r:embed="rId4"/>
            <a:srcRect/>
            <a:stretch>
              <a:fillRect l="-40000" r="-40000" b="-10000"/>
            </a:stretch>
          </a:blip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8AF5354-98CC-4F86-7049-118BB24C5633}"/>
              </a:ext>
            </a:extLst>
          </p:cNvPr>
          <p:cNvSpPr txBox="1"/>
          <p:nvPr/>
        </p:nvSpPr>
        <p:spPr>
          <a:xfrm>
            <a:off x="6982362" y="986938"/>
            <a:ext cx="4653648" cy="564551"/>
          </a:xfrm>
          <a:prstGeom prst="rect">
            <a:avLst/>
          </a:prstGeom>
          <a:noFill/>
        </p:spPr>
        <p:txBody>
          <a:bodyPr wrap="square" rtlCol="0">
            <a:spAutoFit/>
          </a:bodyPr>
          <a:lstStyle/>
          <a:p>
            <a:pPr algn="ctr" defTabSz="754929">
              <a:spcAft>
                <a:spcPts val="576"/>
              </a:spcAft>
            </a:pPr>
            <a:r>
              <a:rPr lang="en-US" sz="3072" b="1" kern="1200" dirty="0">
                <a:solidFill>
                  <a:schemeClr val="bg2"/>
                </a:solidFill>
                <a:latin typeface="Abadi" panose="020B0604020104020204" pitchFamily="34" charset="0"/>
                <a:ea typeface="+mn-ea"/>
                <a:cs typeface="+mn-cs"/>
              </a:rPr>
              <a:t>2 Corinthians </a:t>
            </a:r>
            <a:r>
              <a:rPr lang="en-US" sz="3072" b="1" kern="1200" dirty="0">
                <a:solidFill>
                  <a:schemeClr val="bg2"/>
                </a:solidFill>
                <a:latin typeface="Calibri" panose="020F0502020204030204" pitchFamily="34" charset="0"/>
                <a:ea typeface="+mn-ea"/>
                <a:cs typeface="Calibri" panose="020F0502020204030204" pitchFamily="34" charset="0"/>
              </a:rPr>
              <a:t>11:1-4</a:t>
            </a:r>
            <a:endParaRPr lang="en-US" sz="3200" b="1" dirty="0">
              <a:solidFill>
                <a:schemeClr val="bg2"/>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05EAF319-A0C1-0CFB-38CA-A3C43CE52FA2}"/>
              </a:ext>
            </a:extLst>
          </p:cNvPr>
          <p:cNvSpPr txBox="1"/>
          <p:nvPr/>
        </p:nvSpPr>
        <p:spPr>
          <a:xfrm>
            <a:off x="7763861" y="5352811"/>
            <a:ext cx="3062677" cy="564551"/>
          </a:xfrm>
          <a:prstGeom prst="rect">
            <a:avLst/>
          </a:prstGeom>
          <a:noFill/>
        </p:spPr>
        <p:txBody>
          <a:bodyPr wrap="square" rtlCol="0">
            <a:spAutoFit/>
          </a:bodyPr>
          <a:lstStyle/>
          <a:p>
            <a:pPr algn="ctr" defTabSz="754929">
              <a:spcAft>
                <a:spcPts val="576"/>
              </a:spcAft>
            </a:pPr>
            <a:r>
              <a:rPr lang="en-US" sz="3072" b="1" kern="1200" dirty="0">
                <a:solidFill>
                  <a:schemeClr val="bg2"/>
                </a:solidFill>
                <a:latin typeface="Abadi" panose="020B0604020104020204" pitchFamily="34" charset="0"/>
                <a:ea typeface="+mn-ea"/>
                <a:cs typeface="+mn-cs"/>
              </a:rPr>
              <a:t>2 Peter </a:t>
            </a:r>
            <a:r>
              <a:rPr lang="en-US" sz="3072" b="1" kern="1200" dirty="0">
                <a:solidFill>
                  <a:schemeClr val="bg2"/>
                </a:solidFill>
                <a:latin typeface="Calibri" panose="020F0502020204030204" pitchFamily="34" charset="0"/>
                <a:ea typeface="+mn-ea"/>
                <a:cs typeface="Calibri" panose="020F0502020204030204" pitchFamily="34" charset="0"/>
              </a:rPr>
              <a:t>3:14-18</a:t>
            </a:r>
            <a:endParaRPr lang="en-US" sz="3200" b="1" dirty="0">
              <a:solidFill>
                <a:schemeClr val="bg2"/>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A66BD1F2-02D8-F0B5-C012-8B9CDA8867E3}"/>
              </a:ext>
            </a:extLst>
          </p:cNvPr>
          <p:cNvSpPr txBox="1"/>
          <p:nvPr/>
        </p:nvSpPr>
        <p:spPr>
          <a:xfrm>
            <a:off x="7672086" y="4344984"/>
            <a:ext cx="3246224" cy="564551"/>
          </a:xfrm>
          <a:prstGeom prst="rect">
            <a:avLst/>
          </a:prstGeom>
          <a:noFill/>
        </p:spPr>
        <p:txBody>
          <a:bodyPr wrap="square" rtlCol="0">
            <a:spAutoFit/>
          </a:bodyPr>
          <a:lstStyle/>
          <a:p>
            <a:pPr algn="ctr" defTabSz="754929">
              <a:spcAft>
                <a:spcPts val="576"/>
              </a:spcAft>
            </a:pPr>
            <a:r>
              <a:rPr lang="en-US" sz="3072" b="1" kern="1200" dirty="0">
                <a:solidFill>
                  <a:schemeClr val="bg2"/>
                </a:solidFill>
                <a:latin typeface="Abadi" panose="020B0604020104020204" pitchFamily="34" charset="0"/>
                <a:ea typeface="+mn-ea"/>
                <a:cs typeface="+mn-cs"/>
              </a:rPr>
              <a:t>Hebrews </a:t>
            </a:r>
            <a:r>
              <a:rPr lang="en-US" sz="3072" b="1" kern="1200" dirty="0">
                <a:solidFill>
                  <a:schemeClr val="bg2"/>
                </a:solidFill>
                <a:latin typeface="Calibri" panose="020F0502020204030204" pitchFamily="34" charset="0"/>
                <a:ea typeface="+mn-ea"/>
                <a:cs typeface="Calibri" panose="020F0502020204030204" pitchFamily="34" charset="0"/>
              </a:rPr>
              <a:t>10:23-25</a:t>
            </a:r>
            <a:endParaRPr lang="en-US" sz="3200" b="1" dirty="0">
              <a:solidFill>
                <a:schemeClr val="bg2"/>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71318BD4-9C18-8556-AFC6-39F935E6A561}"/>
              </a:ext>
            </a:extLst>
          </p:cNvPr>
          <p:cNvSpPr txBox="1"/>
          <p:nvPr/>
        </p:nvSpPr>
        <p:spPr>
          <a:xfrm>
            <a:off x="7143795" y="2199648"/>
            <a:ext cx="4297532" cy="565091"/>
          </a:xfrm>
          <a:prstGeom prst="rect">
            <a:avLst/>
          </a:prstGeom>
          <a:noFill/>
        </p:spPr>
        <p:txBody>
          <a:bodyPr wrap="square" rtlCol="0">
            <a:spAutoFit/>
          </a:bodyPr>
          <a:lstStyle/>
          <a:p>
            <a:pPr algn="ctr" defTabSz="754929">
              <a:spcAft>
                <a:spcPts val="576"/>
              </a:spcAft>
            </a:pPr>
            <a:r>
              <a:rPr lang="en-US" sz="3072" b="1" kern="1200" dirty="0">
                <a:solidFill>
                  <a:schemeClr val="bg2"/>
                </a:solidFill>
                <a:latin typeface="Abadi" panose="020B0604020104020204" pitchFamily="34" charset="0"/>
                <a:ea typeface="+mn-ea"/>
                <a:cs typeface="+mn-cs"/>
              </a:rPr>
              <a:t>Philippians </a:t>
            </a:r>
            <a:r>
              <a:rPr lang="en-US" sz="3072" b="1" kern="1200" dirty="0">
                <a:solidFill>
                  <a:schemeClr val="bg2"/>
                </a:solidFill>
                <a:latin typeface="Calibri" panose="020F0502020204030204" pitchFamily="34" charset="0"/>
                <a:ea typeface="+mn-ea"/>
                <a:cs typeface="Calibri" panose="020F0502020204030204" pitchFamily="34" charset="0"/>
              </a:rPr>
              <a:t>2:14-16; 4:1</a:t>
            </a:r>
            <a:endParaRPr lang="en-US" sz="3200" b="1" dirty="0">
              <a:solidFill>
                <a:schemeClr val="bg2"/>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EAFFF662-D1F9-D51E-6E52-E7BF33380FB8}"/>
              </a:ext>
            </a:extLst>
          </p:cNvPr>
          <p:cNvSpPr txBox="1"/>
          <p:nvPr/>
        </p:nvSpPr>
        <p:spPr>
          <a:xfrm>
            <a:off x="6982362" y="3293302"/>
            <a:ext cx="4475590" cy="565091"/>
          </a:xfrm>
          <a:prstGeom prst="rect">
            <a:avLst/>
          </a:prstGeom>
          <a:noFill/>
        </p:spPr>
        <p:txBody>
          <a:bodyPr wrap="square" rtlCol="0">
            <a:spAutoFit/>
          </a:bodyPr>
          <a:lstStyle/>
          <a:p>
            <a:pPr algn="ctr" defTabSz="754929">
              <a:spcAft>
                <a:spcPts val="576"/>
              </a:spcAft>
            </a:pPr>
            <a:r>
              <a:rPr lang="en-US" sz="3072" b="1" kern="1200" dirty="0">
                <a:solidFill>
                  <a:schemeClr val="bg1">
                    <a:lumMod val="85000"/>
                  </a:schemeClr>
                </a:solidFill>
                <a:latin typeface="Abadi" panose="020B0604020104020204" pitchFamily="34" charset="0"/>
                <a:ea typeface="+mn-ea"/>
                <a:cs typeface="+mn-cs"/>
              </a:rPr>
              <a:t>1 Thessalonians </a:t>
            </a:r>
            <a:r>
              <a:rPr lang="en-US" sz="3072" b="1" dirty="0">
                <a:solidFill>
                  <a:schemeClr val="bg1">
                    <a:lumMod val="85000"/>
                  </a:schemeClr>
                </a:solidFill>
                <a:latin typeface="Calibri" panose="020F0502020204030204" pitchFamily="34" charset="0"/>
                <a:cs typeface="Calibri" panose="020F0502020204030204" pitchFamily="34" charset="0"/>
              </a:rPr>
              <a:t>1:2</a:t>
            </a:r>
            <a:r>
              <a:rPr lang="en-US" sz="3072" b="1" kern="1200" dirty="0">
                <a:solidFill>
                  <a:schemeClr val="bg1">
                    <a:lumMod val="85000"/>
                  </a:schemeClr>
                </a:solidFill>
                <a:latin typeface="Calibri" panose="020F0502020204030204" pitchFamily="34" charset="0"/>
                <a:ea typeface="+mn-ea"/>
                <a:cs typeface="Calibri" panose="020F0502020204030204" pitchFamily="34" charset="0"/>
              </a:rPr>
              <a:t>-3:5</a:t>
            </a:r>
            <a:endParaRPr lang="en-US" sz="3200" b="1" dirty="0">
              <a:solidFill>
                <a:schemeClr val="bg1">
                  <a:lumMod val="85000"/>
                </a:schemeClr>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BCB0739A-030B-9805-488C-946C2EF2B114}"/>
              </a:ext>
            </a:extLst>
          </p:cNvPr>
          <p:cNvSpPr txBox="1"/>
          <p:nvPr/>
        </p:nvSpPr>
        <p:spPr>
          <a:xfrm>
            <a:off x="7763861" y="3832226"/>
            <a:ext cx="3062677" cy="564551"/>
          </a:xfrm>
          <a:prstGeom prst="rect">
            <a:avLst/>
          </a:prstGeom>
          <a:noFill/>
        </p:spPr>
        <p:txBody>
          <a:bodyPr wrap="square" rtlCol="0">
            <a:spAutoFit/>
          </a:bodyPr>
          <a:lstStyle/>
          <a:p>
            <a:pPr algn="ctr" defTabSz="754929">
              <a:spcAft>
                <a:spcPts val="576"/>
              </a:spcAft>
            </a:pPr>
            <a:r>
              <a:rPr lang="en-US" sz="3072" b="1" kern="1200" dirty="0">
                <a:solidFill>
                  <a:schemeClr val="bg2"/>
                </a:solidFill>
                <a:latin typeface="Abadi" panose="020B0604020104020204" pitchFamily="34" charset="0"/>
                <a:ea typeface="+mn-ea"/>
                <a:cs typeface="+mn-cs"/>
              </a:rPr>
              <a:t>2 Timothy </a:t>
            </a:r>
            <a:r>
              <a:rPr lang="en-US" sz="3072" b="1" kern="1200" dirty="0">
                <a:solidFill>
                  <a:schemeClr val="bg2"/>
                </a:solidFill>
                <a:latin typeface="Calibri" panose="020F0502020204030204" pitchFamily="34" charset="0"/>
                <a:ea typeface="+mn-ea"/>
                <a:cs typeface="Calibri" panose="020F0502020204030204" pitchFamily="34" charset="0"/>
              </a:rPr>
              <a:t>2:1-2</a:t>
            </a:r>
            <a:endParaRPr lang="en-US" sz="3200" b="1" dirty="0">
              <a:solidFill>
                <a:schemeClr val="bg2"/>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6EA4051-3BFB-E674-0C60-99F643703191}"/>
              </a:ext>
            </a:extLst>
          </p:cNvPr>
          <p:cNvSpPr txBox="1"/>
          <p:nvPr/>
        </p:nvSpPr>
        <p:spPr>
          <a:xfrm>
            <a:off x="134470" y="578224"/>
            <a:ext cx="6672472" cy="1908215"/>
          </a:xfrm>
          <a:prstGeom prst="rect">
            <a:avLst/>
          </a:prstGeom>
          <a:noFill/>
        </p:spPr>
        <p:txBody>
          <a:bodyPr wrap="square" rtlCol="0">
            <a:spAutoFit/>
          </a:bodyPr>
          <a:lstStyle/>
          <a:p>
            <a:pPr algn="ctr" defTabSz="754929">
              <a:spcAft>
                <a:spcPts val="576"/>
              </a:spcAft>
            </a:pPr>
            <a:r>
              <a:rPr lang="en-US" sz="3600" b="1" kern="0" dirty="0">
                <a:solidFill>
                  <a:schemeClr val="accent3"/>
                </a:solidFill>
                <a:effectLst/>
                <a:ea typeface="Times New Roman" panose="02020603050405020304" pitchFamily="18" charset="0"/>
                <a:cs typeface="Times New Roman" panose="02020603050405020304" pitchFamily="18" charset="0"/>
              </a:rPr>
              <a:t>Theological Education:</a:t>
            </a:r>
          </a:p>
          <a:p>
            <a:pPr algn="ctr" defTabSz="754929">
              <a:spcAft>
                <a:spcPts val="576"/>
              </a:spcAft>
            </a:pPr>
            <a:r>
              <a:rPr lang="en-US" sz="3600" b="1" dirty="0">
                <a:solidFill>
                  <a:schemeClr val="accent3"/>
                </a:solidFill>
                <a:latin typeface="Abadi" panose="020B0604020104020204" pitchFamily="34" charset="0"/>
              </a:rPr>
              <a:t>Missional Understanding of </a:t>
            </a:r>
          </a:p>
          <a:p>
            <a:pPr algn="ctr" defTabSz="754929">
              <a:spcAft>
                <a:spcPts val="576"/>
              </a:spcAft>
            </a:pPr>
            <a:r>
              <a:rPr lang="en-US" sz="3600" b="1" dirty="0">
                <a:solidFill>
                  <a:schemeClr val="accent3"/>
                </a:solidFill>
                <a:latin typeface="Abadi" panose="020B0604020104020204" pitchFamily="34" charset="0"/>
              </a:rPr>
              <a:t>the Church</a:t>
            </a:r>
          </a:p>
        </p:txBody>
      </p:sp>
      <p:sp>
        <p:nvSpPr>
          <p:cNvPr id="3" name="TextBox 2">
            <a:extLst>
              <a:ext uri="{FF2B5EF4-FFF2-40B4-BE49-F238E27FC236}">
                <a16:creationId xmlns:a16="http://schemas.microsoft.com/office/drawing/2014/main" id="{0B0C175A-151D-0F5F-526D-3CEDBD7D5C64}"/>
              </a:ext>
            </a:extLst>
          </p:cNvPr>
          <p:cNvSpPr txBox="1"/>
          <p:nvPr/>
        </p:nvSpPr>
        <p:spPr>
          <a:xfrm>
            <a:off x="7548533" y="1635097"/>
            <a:ext cx="3493332" cy="564551"/>
          </a:xfrm>
          <a:prstGeom prst="rect">
            <a:avLst/>
          </a:prstGeom>
          <a:noFill/>
        </p:spPr>
        <p:txBody>
          <a:bodyPr wrap="square" rtlCol="0">
            <a:spAutoFit/>
          </a:bodyPr>
          <a:lstStyle/>
          <a:p>
            <a:pPr algn="ctr" defTabSz="754929">
              <a:spcAft>
                <a:spcPts val="576"/>
              </a:spcAft>
            </a:pPr>
            <a:r>
              <a:rPr lang="en-US" sz="3072" b="1" kern="1200" dirty="0">
                <a:solidFill>
                  <a:schemeClr val="bg2"/>
                </a:solidFill>
                <a:latin typeface="Abadi" panose="020B0604020104020204" pitchFamily="34" charset="0"/>
                <a:ea typeface="+mn-ea"/>
                <a:cs typeface="+mn-cs"/>
              </a:rPr>
              <a:t>Ephesians 5:25-27</a:t>
            </a:r>
            <a:endParaRPr lang="en-US" sz="3200" b="1" dirty="0">
              <a:solidFill>
                <a:schemeClr val="bg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08732B2-B434-00AC-C19B-0C17D9E3E9DE}"/>
              </a:ext>
            </a:extLst>
          </p:cNvPr>
          <p:cNvSpPr txBox="1"/>
          <p:nvPr/>
        </p:nvSpPr>
        <p:spPr>
          <a:xfrm>
            <a:off x="7462296" y="2748877"/>
            <a:ext cx="3803611" cy="565091"/>
          </a:xfrm>
          <a:prstGeom prst="rect">
            <a:avLst/>
          </a:prstGeom>
          <a:noFill/>
        </p:spPr>
        <p:txBody>
          <a:bodyPr wrap="square" rtlCol="0">
            <a:spAutoFit/>
          </a:bodyPr>
          <a:lstStyle/>
          <a:p>
            <a:pPr algn="ctr" defTabSz="754929">
              <a:spcAft>
                <a:spcPts val="576"/>
              </a:spcAft>
            </a:pPr>
            <a:r>
              <a:rPr lang="en-US" sz="3072" b="1" kern="1200" dirty="0">
                <a:solidFill>
                  <a:schemeClr val="bg2"/>
                </a:solidFill>
                <a:latin typeface="Abadi" panose="020B0604020104020204" pitchFamily="34" charset="0"/>
                <a:ea typeface="+mn-ea"/>
                <a:cs typeface="+mn-cs"/>
              </a:rPr>
              <a:t>Colossians 1:21-23</a:t>
            </a:r>
            <a:endParaRPr lang="en-US" sz="3200" b="1" dirty="0">
              <a:solidFill>
                <a:schemeClr val="bg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51099B-0FBB-078F-C3E6-BB212CAC26EA}"/>
              </a:ext>
            </a:extLst>
          </p:cNvPr>
          <p:cNvSpPr txBox="1"/>
          <p:nvPr/>
        </p:nvSpPr>
        <p:spPr>
          <a:xfrm>
            <a:off x="7548533" y="5872473"/>
            <a:ext cx="3493332" cy="564551"/>
          </a:xfrm>
          <a:prstGeom prst="rect">
            <a:avLst/>
          </a:prstGeom>
          <a:noFill/>
        </p:spPr>
        <p:txBody>
          <a:bodyPr wrap="square" rtlCol="0">
            <a:spAutoFit/>
          </a:bodyPr>
          <a:lstStyle/>
          <a:p>
            <a:pPr algn="ctr" defTabSz="754929">
              <a:spcAft>
                <a:spcPts val="576"/>
              </a:spcAft>
            </a:pPr>
            <a:r>
              <a:rPr lang="en-US" sz="3072" b="1" kern="1200" dirty="0">
                <a:solidFill>
                  <a:schemeClr val="bg2"/>
                </a:solidFill>
                <a:latin typeface="Abadi" panose="020B0604020104020204" pitchFamily="34" charset="0"/>
                <a:ea typeface="+mn-ea"/>
                <a:cs typeface="+mn-cs"/>
              </a:rPr>
              <a:t>Jude 17-25</a:t>
            </a:r>
            <a:endParaRPr lang="en-US" sz="3200" b="1" dirty="0">
              <a:solidFill>
                <a:schemeClr val="bg2"/>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41487EC-A47A-A96E-DC0E-860B6761355F}"/>
              </a:ext>
            </a:extLst>
          </p:cNvPr>
          <p:cNvSpPr txBox="1"/>
          <p:nvPr/>
        </p:nvSpPr>
        <p:spPr>
          <a:xfrm>
            <a:off x="7686074" y="4857742"/>
            <a:ext cx="3246224" cy="564551"/>
          </a:xfrm>
          <a:prstGeom prst="rect">
            <a:avLst/>
          </a:prstGeom>
          <a:noFill/>
        </p:spPr>
        <p:txBody>
          <a:bodyPr wrap="square" rtlCol="0">
            <a:spAutoFit/>
          </a:bodyPr>
          <a:lstStyle/>
          <a:p>
            <a:pPr algn="ctr" defTabSz="754929">
              <a:spcAft>
                <a:spcPts val="576"/>
              </a:spcAft>
            </a:pPr>
            <a:r>
              <a:rPr lang="en-US" sz="3072" b="1" kern="1200" dirty="0">
                <a:solidFill>
                  <a:schemeClr val="bg2"/>
                </a:solidFill>
                <a:latin typeface="Abadi" panose="020B0604020104020204" pitchFamily="34" charset="0"/>
                <a:ea typeface="+mn-ea"/>
                <a:cs typeface="+mn-cs"/>
              </a:rPr>
              <a:t>1 Peter 5:1-4</a:t>
            </a:r>
            <a:endParaRPr lang="en-US" sz="3200" b="1"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127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ICETE Blues">
      <a:dk1>
        <a:srgbClr val="0B2035"/>
      </a:dk1>
      <a:lt1>
        <a:srgbClr val="FFFFFF"/>
      </a:lt1>
      <a:dk2>
        <a:srgbClr val="075773"/>
      </a:dk2>
      <a:lt2>
        <a:srgbClr val="CEDBE6"/>
      </a:lt2>
      <a:accent1>
        <a:srgbClr val="188193"/>
      </a:accent1>
      <a:accent2>
        <a:srgbClr val="34938E"/>
      </a:accent2>
      <a:accent3>
        <a:srgbClr val="349B2A"/>
      </a:accent3>
      <a:accent4>
        <a:srgbClr val="555653"/>
      </a:accent4>
      <a:accent5>
        <a:srgbClr val="79868D"/>
      </a:accent5>
      <a:accent6>
        <a:srgbClr val="83ACB6"/>
      </a:accent6>
      <a:hlink>
        <a:srgbClr val="83ACB6"/>
      </a:hlink>
      <a:folHlink>
        <a:srgbClr val="2683C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17589</TotalTime>
  <Words>1006</Words>
  <Application>Microsoft Macintosh PowerPoint</Application>
  <PresentationFormat>Widescreen</PresentationFormat>
  <Paragraphs>145</Paragraphs>
  <Slides>22</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Abadi</vt:lpstr>
      <vt:lpstr>Aptos</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Awakened Theological Education</dc:title>
  <dc:creator>Julie Shoemaker</dc:creator>
  <cp:lastModifiedBy>Michael A. Ortiz</cp:lastModifiedBy>
  <cp:revision>500</cp:revision>
  <dcterms:created xsi:type="dcterms:W3CDTF">2023-08-15T22:14:43Z</dcterms:created>
  <dcterms:modified xsi:type="dcterms:W3CDTF">2024-06-26T11:42:11Z</dcterms:modified>
</cp:coreProperties>
</file>