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Inter Light"/>
      <p:regular r:id="rId25"/>
      <p:bold r:id="rId26"/>
      <p:italic r:id="rId27"/>
      <p:boldItalic r:id="rId28"/>
    </p:embeddedFont>
    <p:embeddedFont>
      <p:font typeface="Inter SemiBold"/>
      <p:regular r:id="rId29"/>
      <p:bold r:id="rId30"/>
      <p:italic r:id="rId31"/>
      <p:boldItalic r:id="rId32"/>
    </p:embeddedFont>
    <p:embeddedFont>
      <p:font typeface="Int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68">
          <p15:clr>
            <a:srgbClr val="A4A3A4"/>
          </p15:clr>
        </p15:guide>
        <p15:guide id="4" pos="7512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wH/7i81Z5K21ZFtp0CcYnCrh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168"/>
        <p:guide pos="75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Light-bold.fntdata"/><Relationship Id="rId25" Type="http://schemas.openxmlformats.org/officeDocument/2006/relationships/font" Target="fonts/InterLight-regular.fntdata"/><Relationship Id="rId28" Type="http://schemas.openxmlformats.org/officeDocument/2006/relationships/font" Target="fonts/InterLight-boldItalic.fntdata"/><Relationship Id="rId27" Type="http://schemas.openxmlformats.org/officeDocument/2006/relationships/font" Target="fonts/Inter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SemiBold-italic.fntdata"/><Relationship Id="rId30" Type="http://schemas.openxmlformats.org/officeDocument/2006/relationships/font" Target="fonts/InterSemiBold-bold.fntdata"/><Relationship Id="rId11" Type="http://schemas.openxmlformats.org/officeDocument/2006/relationships/slide" Target="slides/slide6.xml"/><Relationship Id="rId33" Type="http://schemas.openxmlformats.org/officeDocument/2006/relationships/font" Target="fonts/Inter-regular.fntdata"/><Relationship Id="rId10" Type="http://schemas.openxmlformats.org/officeDocument/2006/relationships/slide" Target="slides/slide5.xml"/><Relationship Id="rId32" Type="http://schemas.openxmlformats.org/officeDocument/2006/relationships/font" Target="fonts/InterSemiBold-boldItalic.fntdata"/><Relationship Id="rId13" Type="http://schemas.openxmlformats.org/officeDocument/2006/relationships/slide" Target="slides/slide8.xml"/><Relationship Id="rId35" Type="http://schemas.openxmlformats.org/officeDocument/2006/relationships/font" Target="fonts/Inter-italic.fntdata"/><Relationship Id="rId12" Type="http://schemas.openxmlformats.org/officeDocument/2006/relationships/slide" Target="slides/slide7.xml"/><Relationship Id="rId34" Type="http://schemas.openxmlformats.org/officeDocument/2006/relationships/font" Target="fonts/Inter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Inte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EC1"/>
              </a:buClr>
              <a:buSzPts val="6000"/>
              <a:buFont typeface="Arial"/>
              <a:buNone/>
              <a:defRPr sz="6000">
                <a:solidFill>
                  <a:srgbClr val="FCDEC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482A"/>
              </a:buClr>
              <a:buSzPts val="2400"/>
              <a:buNone/>
              <a:defRPr sz="2400">
                <a:solidFill>
                  <a:srgbClr val="8C482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34202" y="5692775"/>
            <a:ext cx="3723595" cy="455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E9DC"/>
              </a:buClr>
              <a:buSzPts val="4400"/>
              <a:buFont typeface="Arial"/>
              <a:buNone/>
              <a:defRPr>
                <a:solidFill>
                  <a:srgbClr val="F2E9D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9DC"/>
              </a:buClr>
              <a:buSzPts val="2800"/>
              <a:buChar char="•"/>
              <a:defRPr>
                <a:solidFill>
                  <a:srgbClr val="F2E9DC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2400"/>
              <a:buChar char="•"/>
              <a:defRPr>
                <a:solidFill>
                  <a:srgbClr val="F2E9DC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2000"/>
              <a:buChar char="•"/>
              <a:defRPr>
                <a:solidFill>
                  <a:srgbClr val="F2E9DC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1800"/>
              <a:buChar char="•"/>
              <a:defRPr>
                <a:solidFill>
                  <a:srgbClr val="F2E9DC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1800"/>
              <a:buChar char="•"/>
              <a:defRPr>
                <a:solidFill>
                  <a:srgbClr val="F2E9DC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9DC"/>
              </a:buClr>
              <a:buSzPts val="2800"/>
              <a:buChar char="•"/>
              <a:defRPr>
                <a:solidFill>
                  <a:srgbClr val="F2E9DC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2400"/>
              <a:buChar char="•"/>
              <a:defRPr>
                <a:solidFill>
                  <a:srgbClr val="F2E9DC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2000"/>
              <a:buChar char="•"/>
              <a:defRPr>
                <a:solidFill>
                  <a:srgbClr val="F2E9DC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1800"/>
              <a:buChar char="•"/>
              <a:defRPr>
                <a:solidFill>
                  <a:srgbClr val="F2E9DC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1800"/>
              <a:buChar char="•"/>
              <a:defRPr>
                <a:solidFill>
                  <a:srgbClr val="F2E9DC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30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F8EFE8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347" y="6386549"/>
            <a:ext cx="2310250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1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F8EFE8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347" y="6386549"/>
            <a:ext cx="2310250" cy="282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ound table with a black background&#10;&#10;Description automatically generated" id="127" name="Google Shape;1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E9DC"/>
              </a:buClr>
              <a:buSzPts val="4400"/>
              <a:buFont typeface="Arial"/>
              <a:buNone/>
              <a:defRPr>
                <a:solidFill>
                  <a:srgbClr val="F2E9D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9DC"/>
              </a:buClr>
              <a:buSzPts val="2400"/>
              <a:buNone/>
              <a:defRPr b="1" sz="2400">
                <a:solidFill>
                  <a:srgbClr val="F2E9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9DC"/>
              </a:buClr>
              <a:buSzPts val="2800"/>
              <a:buChar char="•"/>
              <a:defRPr>
                <a:solidFill>
                  <a:srgbClr val="F2E9DC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2400"/>
              <a:buChar char="•"/>
              <a:defRPr>
                <a:solidFill>
                  <a:srgbClr val="F2E9DC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2000"/>
              <a:buChar char="•"/>
              <a:defRPr>
                <a:solidFill>
                  <a:srgbClr val="F2E9DC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1800"/>
              <a:buChar char="•"/>
              <a:defRPr>
                <a:solidFill>
                  <a:srgbClr val="F2E9DC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1800"/>
              <a:buChar char="•"/>
              <a:defRPr>
                <a:solidFill>
                  <a:srgbClr val="F2E9DC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9DC"/>
              </a:buClr>
              <a:buSzPts val="2400"/>
              <a:buNone/>
              <a:defRPr b="1" sz="2400">
                <a:solidFill>
                  <a:srgbClr val="F2E9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9DC"/>
              </a:buClr>
              <a:buSzPts val="2800"/>
              <a:buChar char="•"/>
              <a:defRPr>
                <a:solidFill>
                  <a:srgbClr val="F2E9DC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2400"/>
              <a:buChar char="•"/>
              <a:defRPr>
                <a:solidFill>
                  <a:srgbClr val="F2E9DC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2000"/>
              <a:buChar char="•"/>
              <a:defRPr>
                <a:solidFill>
                  <a:srgbClr val="F2E9DC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1800"/>
              <a:buChar char="•"/>
              <a:defRPr>
                <a:solidFill>
                  <a:srgbClr val="F2E9DC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E9DC"/>
              </a:buClr>
              <a:buSzPts val="1800"/>
              <a:buChar char="•"/>
              <a:defRPr>
                <a:solidFill>
                  <a:srgbClr val="F2E9DC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DDC8"/>
              </a:buClr>
              <a:buSzPts val="4400"/>
              <a:buFont typeface="Arial"/>
              <a:buNone/>
              <a:defRPr>
                <a:solidFill>
                  <a:srgbClr val="ECDDC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2" name="Google Shape;14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453" y="6381891"/>
            <a:ext cx="42309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2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F8EFE8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7" y="6386549"/>
            <a:ext cx="2310250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48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FE8"/>
              </a:buClr>
              <a:buSzPts val="3200"/>
              <a:buFont typeface="Arial"/>
              <a:buNone/>
              <a:defRPr sz="3200">
                <a:solidFill>
                  <a:srgbClr val="F8EFE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EFE8"/>
              </a:buClr>
              <a:buSzPts val="3200"/>
              <a:buChar char="•"/>
              <a:defRPr sz="3200">
                <a:solidFill>
                  <a:srgbClr val="F8EFE8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8EFE8"/>
              </a:buClr>
              <a:buSzPts val="2800"/>
              <a:buChar char="•"/>
              <a:defRPr sz="2800">
                <a:solidFill>
                  <a:srgbClr val="F8EFE8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8EFE8"/>
              </a:buClr>
              <a:buSzPts val="2400"/>
              <a:buChar char="•"/>
              <a:defRPr sz="2400">
                <a:solidFill>
                  <a:srgbClr val="F8EFE8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8EFE8"/>
              </a:buClr>
              <a:buSzPts val="2000"/>
              <a:buChar char="•"/>
              <a:defRPr sz="2000">
                <a:solidFill>
                  <a:srgbClr val="F8EFE8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8EFE8"/>
              </a:buClr>
              <a:buSzPts val="2000"/>
              <a:buChar char="•"/>
              <a:defRPr sz="2000">
                <a:solidFill>
                  <a:srgbClr val="F8EFE8"/>
                </a:solidFill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9" name="Google Shape;149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EFE8"/>
              </a:buClr>
              <a:buSzPts val="1600"/>
              <a:buNone/>
              <a:defRPr sz="1600">
                <a:solidFill>
                  <a:srgbClr val="F8EFE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3" name="Google Shape;15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453" y="6381891"/>
            <a:ext cx="42309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3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3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F8EFE8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9347" y="6386549"/>
            <a:ext cx="2310250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48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FE8"/>
              </a:buClr>
              <a:buSzPts val="3200"/>
              <a:buFont typeface="Arial"/>
              <a:buNone/>
              <a:defRPr sz="3200">
                <a:solidFill>
                  <a:srgbClr val="F8EFE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EFE8"/>
              </a:buClr>
              <a:buSzPts val="1600"/>
              <a:buNone/>
              <a:defRPr sz="1600">
                <a:solidFill>
                  <a:srgbClr val="F8EFE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453" y="6381891"/>
            <a:ext cx="42309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F8EFE8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9347" y="6386549"/>
            <a:ext cx="2310250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F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8EF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round table with a black background&#10;&#10;Description automatically generated" id="178" name="Google Shape;17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F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8EF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round table with a black background&#10;&#10;Description automatically generated" id="188" name="Google Shape;18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2E9DC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round table with a black background&#10;&#10;Description automatically generated" id="32" name="Google Shape;3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2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  <a:defRPr>
                <a:solidFill>
                  <a:srgbClr val="8C48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  <a:defRPr>
                <a:solidFill>
                  <a:srgbClr val="191B1B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91B1B"/>
              </a:buClr>
              <a:buSzPts val="2400"/>
              <a:buChar char="•"/>
              <a:defRPr>
                <a:solidFill>
                  <a:srgbClr val="191B1B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91B1B"/>
              </a:buClr>
              <a:buSzPts val="2000"/>
              <a:buChar char="•"/>
              <a:defRPr>
                <a:solidFill>
                  <a:srgbClr val="191B1B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91B1B"/>
              </a:buClr>
              <a:buSzPts val="1800"/>
              <a:buChar char="•"/>
              <a:defRPr>
                <a:solidFill>
                  <a:srgbClr val="191B1B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91B1B"/>
              </a:buClr>
              <a:buSzPts val="1800"/>
              <a:buChar char="•"/>
              <a:defRPr>
                <a:solidFill>
                  <a:srgbClr val="191B1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round table with a black background&#10;&#10;Description automatically generated" id="42" name="Google Shape;4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EC1"/>
              </a:buClr>
              <a:buSzPts val="6000"/>
              <a:buFont typeface="Arial"/>
              <a:buNone/>
              <a:defRPr sz="6000">
                <a:solidFill>
                  <a:srgbClr val="FCDEC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482A"/>
              </a:buClr>
              <a:buSzPts val="2400"/>
              <a:buNone/>
              <a:defRPr sz="2400">
                <a:solidFill>
                  <a:srgbClr val="8C482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453" y="6381891"/>
            <a:ext cx="42309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4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F8EFE8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7" y="6386549"/>
            <a:ext cx="2310250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EC1"/>
              </a:buClr>
              <a:buSzPts val="4400"/>
              <a:buFont typeface="Arial"/>
              <a:buNone/>
              <a:defRPr>
                <a:solidFill>
                  <a:srgbClr val="FCDEC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DEC1"/>
              </a:buClr>
              <a:buSzPts val="2800"/>
              <a:buChar char="•"/>
              <a:defRPr>
                <a:solidFill>
                  <a:srgbClr val="FCDEC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DEC1"/>
              </a:buClr>
              <a:buSzPts val="2400"/>
              <a:buChar char="•"/>
              <a:defRPr>
                <a:solidFill>
                  <a:srgbClr val="FCDEC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DEC1"/>
              </a:buClr>
              <a:buSzPts val="2000"/>
              <a:buChar char="•"/>
              <a:defRPr>
                <a:solidFill>
                  <a:srgbClr val="FCDEC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DEC1"/>
              </a:buClr>
              <a:buSzPts val="1800"/>
              <a:buChar char="•"/>
              <a:defRPr>
                <a:solidFill>
                  <a:srgbClr val="FCDEC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DEC1"/>
              </a:buClr>
              <a:buSzPts val="1800"/>
              <a:buChar char="•"/>
              <a:defRPr>
                <a:solidFill>
                  <a:srgbClr val="FCDEC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round table with a black background&#10;&#10;Description automatically generated"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F8EFE8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7" y="6386549"/>
            <a:ext cx="2310250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  <a:defRPr>
                <a:solidFill>
                  <a:srgbClr val="8C48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round table with a black background&#10;&#10;Description automatically generated" id="73" name="Google Shape;7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6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round table with a black background&#10;&#10;Description automatically generated" id="78" name="Google Shape;7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  <a:defRPr>
                <a:solidFill>
                  <a:srgbClr val="8C48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2E9D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  <a:defRPr>
                <a:solidFill>
                  <a:srgbClr val="8C48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round table with a black background&#10;&#10;Description automatically generated" id="97" name="Google Shape;9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8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round table with a black background&#10;&#10;Description automatically generated" id="102" name="Google Shape;10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  <a:defRPr>
                <a:solidFill>
                  <a:srgbClr val="8C48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29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F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8EF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round table with a black background&#10;&#10;Description automatically generated" id="16" name="Google Shape;16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884043" y="6381891"/>
            <a:ext cx="423914" cy="31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/>
          <p:nvPr/>
        </p:nvSpPr>
        <p:spPr>
          <a:xfrm>
            <a:off x="0" y="6307181"/>
            <a:ext cx="12192000" cy="473528"/>
          </a:xfrm>
          <a:prstGeom prst="rect">
            <a:avLst/>
          </a:prstGeom>
          <a:solidFill>
            <a:srgbClr val="082826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346" y="6386549"/>
            <a:ext cx="2310253" cy="2827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"/>
          <p:cNvSpPr txBox="1"/>
          <p:nvPr>
            <p:ph type="ctrTitle"/>
          </p:nvPr>
        </p:nvSpPr>
        <p:spPr>
          <a:xfrm>
            <a:off x="1433512" y="1041400"/>
            <a:ext cx="93249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EC1"/>
              </a:buClr>
              <a:buSzPts val="6000"/>
              <a:buFont typeface="Arial"/>
              <a:buNone/>
            </a:pPr>
            <a:r>
              <a:rPr lang="en-GB"/>
              <a:t>Regional </a:t>
            </a:r>
            <a:r>
              <a:rPr lang="en-GB"/>
              <a:t>Training Hubs</a:t>
            </a:r>
            <a:endParaRPr/>
          </a:p>
        </p:txBody>
      </p:sp>
      <p:sp>
        <p:nvSpPr>
          <p:cNvPr id="196" name="Google Shape;196;p1"/>
          <p:cNvSpPr txBox="1"/>
          <p:nvPr>
            <p:ph idx="1" type="subTitle"/>
          </p:nvPr>
        </p:nvSpPr>
        <p:spPr>
          <a:xfrm>
            <a:off x="1224454" y="3549487"/>
            <a:ext cx="974309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2400"/>
              <a:buNone/>
            </a:pPr>
            <a:r>
              <a:rPr lang="en-GB"/>
              <a:t>Presentation to GPro Commission </a:t>
            </a:r>
            <a:br>
              <a:rPr lang="en-GB"/>
            </a:br>
            <a:r>
              <a:rPr lang="en-GB"/>
              <a:t>First Monday, October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world map" id="265" name="Google Shape;265;p10"/>
          <p:cNvPicPr preferRelativeResize="0"/>
          <p:nvPr/>
        </p:nvPicPr>
        <p:blipFill rotWithShape="1">
          <a:blip r:embed="rId3">
            <a:alphaModFix/>
          </a:blip>
          <a:srcRect b="40551" l="63235" r="27604" t="43733"/>
          <a:stretch/>
        </p:blipFill>
        <p:spPr>
          <a:xfrm>
            <a:off x="7513982" y="2690191"/>
            <a:ext cx="1099931" cy="117944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504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C95041"/>
                </a:solidFill>
              </a:rPr>
              <a:t>Priorities in South Asia</a:t>
            </a:r>
            <a:endParaRPr/>
          </a:p>
        </p:txBody>
      </p:sp>
      <p:sp>
        <p:nvSpPr>
          <p:cNvPr id="267" name="Google Shape;26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Evangelism, disciple making, church planting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Mentoring, marriage, family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Finance, sustainability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Generous offers: e.g., free financial auditing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Formed a WhatsApp group to continue the conversation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world map" id="272" name="Google Shape;272;p11"/>
          <p:cNvPicPr preferRelativeResize="0"/>
          <p:nvPr/>
        </p:nvPicPr>
        <p:blipFill rotWithShape="1">
          <a:blip r:embed="rId3">
            <a:alphaModFix/>
          </a:blip>
          <a:srcRect b="32782" l="66547" r="2560" t="7891"/>
          <a:stretch/>
        </p:blipFill>
        <p:spPr>
          <a:xfrm>
            <a:off x="7911548" y="0"/>
            <a:ext cx="3709624" cy="445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504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C95041"/>
                </a:solidFill>
              </a:rPr>
              <a:t>Priorities in Eastern Asia</a:t>
            </a:r>
            <a:endParaRPr/>
          </a:p>
        </p:txBody>
      </p:sp>
      <p:sp>
        <p:nvSpPr>
          <p:cNvPr id="274" name="Google Shape;27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Effective training to keep pace with movements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New believers’ training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Soul care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world map" id="279" name="Google Shape;279;p12"/>
          <p:cNvPicPr preferRelativeResize="0"/>
          <p:nvPr/>
        </p:nvPicPr>
        <p:blipFill rotWithShape="1">
          <a:blip r:embed="rId3">
            <a:alphaModFix/>
          </a:blip>
          <a:srcRect b="8012" l="4424" r="81" t="7890"/>
          <a:stretch/>
        </p:blipFill>
        <p:spPr>
          <a:xfrm>
            <a:off x="451945" y="0"/>
            <a:ext cx="11466785" cy="63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504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C95041"/>
                </a:solidFill>
              </a:rPr>
              <a:t>Themes </a:t>
            </a:r>
            <a:endParaRPr/>
          </a:p>
        </p:txBody>
      </p:sp>
      <p:sp>
        <p:nvSpPr>
          <p:cNvPr id="281" name="Google Shape;28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We can train more leaders better together.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God entrusts resources to one group to meet the needs of another and so on.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This cycle of offering and receiving can create a network of interdependence and cooperation.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Effective pastor training is biblical, contextual, holistic, and transformative.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EC1"/>
              </a:buClr>
              <a:buSzPts val="6000"/>
              <a:buFont typeface="Arial"/>
              <a:buNone/>
            </a:pPr>
            <a:r>
              <a:rPr lang="en-GB"/>
              <a:t>Regional Training Hubs</a:t>
            </a:r>
            <a:endParaRPr/>
          </a:p>
        </p:txBody>
      </p:sp>
      <p:sp>
        <p:nvSpPr>
          <p:cNvPr id="287" name="Google Shape;287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DDC8"/>
              </a:buClr>
              <a:buSzPts val="2800"/>
              <a:buNone/>
            </a:pPr>
            <a:r>
              <a:rPr lang="en-GB" sz="2800">
                <a:solidFill>
                  <a:srgbClr val="ECDDC8"/>
                </a:solidFill>
              </a:rPr>
              <a:t>Connecting partners to train more leaders better together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</a:pPr>
            <a:r>
              <a:rPr lang="en-GB"/>
              <a:t>Ready to set the table </a:t>
            </a:r>
            <a:endParaRPr/>
          </a:p>
        </p:txBody>
      </p:sp>
      <p:pic>
        <p:nvPicPr>
          <p:cNvPr descr="A group of people around a table&#10;&#10;Description automatically generated" id="293" name="Google Shape;2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358024" y="2017990"/>
            <a:ext cx="6639991" cy="402234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None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With an others-focused posture of humility,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we offer training expertise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to connect partners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in relationships of trust and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mobilize trained leaders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as the Spirit enables.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</a:pPr>
            <a:r>
              <a:rPr lang="en-GB"/>
              <a:t>Designing around the table </a:t>
            </a:r>
            <a:endParaRPr/>
          </a:p>
        </p:txBody>
      </p:sp>
      <p:pic>
        <p:nvPicPr>
          <p:cNvPr descr="A couple of women sitting at a table&#10;&#10;Description automatically generated" id="300" name="Google Shape;3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4142" y="2764220"/>
            <a:ext cx="4200899" cy="328496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None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We invite churches, seminaries, and training partners.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Together we assess </a:t>
            </a: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needs</a:t>
            </a: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, plan </a:t>
            </a: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strategy</a:t>
            </a:r>
            <a:r>
              <a:rPr lang="en-GB"/>
              <a:t>, </a:t>
            </a:r>
            <a:br>
              <a:rPr lang="en-GB"/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build </a:t>
            </a: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capacity</a:t>
            </a: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, and </a:t>
            </a: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innovate</a:t>
            </a: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None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This collaboration leads to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contextual, transformative</a:t>
            </a:r>
            <a:r>
              <a:rPr lang="en-GB"/>
              <a:t> </a:t>
            </a:r>
            <a:br>
              <a:rPr lang="en-GB"/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programmes and resources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that form leaders </a:t>
            </a: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holistically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</a:pPr>
            <a:r>
              <a:rPr lang="en-GB"/>
              <a:t>Leaders formed holistically </a:t>
            </a:r>
            <a:endParaRPr/>
          </a:p>
        </p:txBody>
      </p:sp>
      <p:sp>
        <p:nvSpPr>
          <p:cNvPr id="307" name="Google Shape;30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None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Maturing believers,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strengthened by the Spirit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and shaped in community.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They serve in the way of Jesus, </a:t>
            </a:r>
            <a:b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loving faithfully, teaching biblically, </a:t>
            </a:r>
            <a:b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and equipping others.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They nurture churches that flourish.</a:t>
            </a:r>
            <a:endParaRPr/>
          </a:p>
        </p:txBody>
      </p:sp>
      <p:pic>
        <p:nvPicPr>
          <p:cNvPr descr="A cartoon of a person&#10;&#10;Description automatically generated" id="308" name="Google Shape;3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973" y="1900237"/>
            <a:ext cx="4678986" cy="240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400"/>
              <a:buFont typeface="Arial"/>
              <a:buNone/>
            </a:pPr>
            <a:r>
              <a:rPr lang="en-GB"/>
              <a:t>Emerging leaders form others</a:t>
            </a:r>
            <a:endParaRPr/>
          </a:p>
        </p:txBody>
      </p:sp>
      <p:pic>
        <p:nvPicPr>
          <p:cNvPr descr="A group of people sitting on a table&#10;&#10;Description automatically generated" id="314" name="Google Shape;3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5090" y="3177510"/>
            <a:ext cx="5496909" cy="299945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None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Partners </a:t>
            </a: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train together</a:t>
            </a: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, breaking down silos.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None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Theological students and emerging leaders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mentor as they were mentored</a:t>
            </a:r>
            <a:r>
              <a:rPr lang="en-GB"/>
              <a:t>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None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Scholars bridge theory and practice,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empowering churches</a:t>
            </a:r>
            <a:r>
              <a:rPr lang="en-GB"/>
              <a:t> </a:t>
            </a:r>
            <a:br>
              <a:rPr lang="en-GB"/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to serve effectively.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482A"/>
              </a:buClr>
              <a:buSzPts val="4000"/>
              <a:buFont typeface="Arial"/>
              <a:buNone/>
            </a:pPr>
            <a:r>
              <a:rPr lang="en-GB" sz="4000"/>
              <a:t>Well-led churches flourish everywhere</a:t>
            </a:r>
            <a:endParaRPr/>
          </a:p>
        </p:txBody>
      </p:sp>
      <p:pic>
        <p:nvPicPr>
          <p:cNvPr descr="A person in a robe and hat standing next to a group of people&#10;&#10;Description automatically generated" id="322" name="Google Shape;3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421820" y="1816295"/>
            <a:ext cx="5770177" cy="436066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4428"/>
              </a:buClr>
              <a:buSzPts val="2800"/>
              <a:buNone/>
            </a:pP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Proclaiming</a:t>
            </a: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 Christ’s gospel,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embodying</a:t>
            </a: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 it in reconciled communities,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and </a:t>
            </a:r>
            <a:r>
              <a:rPr b="1" lang="en-GB">
                <a:solidFill>
                  <a:srgbClr val="1D442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demonstrating</a:t>
            </a: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 it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through acts of service, </a:t>
            </a:r>
            <a:br>
              <a:rPr lang="en-GB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mercy, and justice.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36"/>
              </a:buClr>
              <a:buSzPts val="4400"/>
              <a:buFont typeface="Arial"/>
              <a:buNone/>
            </a:pPr>
            <a:r>
              <a:rPr lang="en-GB">
                <a:solidFill>
                  <a:srgbClr val="FFCC36"/>
                </a:solidFill>
              </a:rPr>
              <a:t>Discussion Questions in Regions</a:t>
            </a:r>
            <a:endParaRPr/>
          </a:p>
        </p:txBody>
      </p:sp>
      <p:sp>
        <p:nvSpPr>
          <p:cNvPr id="331" name="Google Shape;33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C36"/>
              </a:buClr>
              <a:buSzPts val="2800"/>
              <a:buFont typeface="Calibri"/>
              <a:buAutoNum type="arabicPeriod"/>
            </a:pPr>
            <a:r>
              <a:rPr lang="en-GB">
                <a:solidFill>
                  <a:srgbClr val="FFCC36"/>
                </a:solidFill>
                <a:latin typeface="Inter Light"/>
                <a:ea typeface="Inter Light"/>
                <a:cs typeface="Inter Light"/>
                <a:sym typeface="Inter Light"/>
              </a:rPr>
              <a:t>Did you connect with someone at the GPro Congress with whom you now train together or partner in some way? 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C36"/>
              </a:buClr>
              <a:buSzPts val="2800"/>
              <a:buFont typeface="Calibri"/>
              <a:buAutoNum type="arabicPeriod"/>
            </a:pPr>
            <a:r>
              <a:rPr lang="en-GB">
                <a:solidFill>
                  <a:srgbClr val="FFCC36"/>
                </a:solidFill>
                <a:latin typeface="Inter Light"/>
                <a:ea typeface="Inter Light"/>
                <a:cs typeface="Inter Light"/>
                <a:sym typeface="Inter Light"/>
              </a:rPr>
              <a:t>What are the challenges of training together? 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C36"/>
              </a:buClr>
              <a:buSzPts val="2800"/>
              <a:buFont typeface="Calibri"/>
              <a:buAutoNum type="arabicPeriod"/>
            </a:pPr>
            <a:r>
              <a:rPr lang="en-GB">
                <a:solidFill>
                  <a:srgbClr val="FFCC36"/>
                </a:solidFill>
                <a:latin typeface="Inter Light"/>
                <a:ea typeface="Inter Light"/>
                <a:cs typeface="Inter Light"/>
                <a:sym typeface="Inter Light"/>
              </a:rPr>
              <a:t>What are the benefits? 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CC36"/>
              </a:buClr>
              <a:buSzPts val="2800"/>
              <a:buFont typeface="Calibri"/>
              <a:buAutoNum type="arabicPeriod"/>
            </a:pPr>
            <a:r>
              <a:rPr lang="en-GB">
                <a:solidFill>
                  <a:srgbClr val="FFCC36"/>
                </a:solidFill>
                <a:latin typeface="Inter Light"/>
                <a:ea typeface="Inter Light"/>
                <a:cs typeface="Inter Light"/>
                <a:sym typeface="Inter Light"/>
              </a:rPr>
              <a:t>As you look around your region, what are the greatest needs for training now? </a:t>
            </a:r>
            <a:endParaRPr/>
          </a:p>
        </p:txBody>
      </p:sp>
      <p:pic>
        <p:nvPicPr>
          <p:cNvPr descr="GProCommission-Logo—A-ministry-of-RREACH-edited-Good-small-text-(-A-Mi.." id="332" name="Google Shape;3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4422" y="5595496"/>
            <a:ext cx="2356558" cy="132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97647"/>
          </a:schemeClr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red circle with black text&#10;&#10;Description automatically generated" id="202" name="Google Shape;202;p2"/>
          <p:cNvPicPr preferRelativeResize="0"/>
          <p:nvPr/>
        </p:nvPicPr>
        <p:blipFill rotWithShape="1">
          <a:blip r:embed="rId3">
            <a:alphaModFix/>
          </a:blip>
          <a:srcRect b="17673" l="0" r="0" t="0"/>
          <a:stretch/>
        </p:blipFill>
        <p:spPr>
          <a:xfrm>
            <a:off x="7810500" y="1988527"/>
            <a:ext cx="3429000" cy="2477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red circle and black text&#10;&#10;Description automatically generated" id="203" name="Google Shape;2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2076450"/>
            <a:ext cx="3428999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97647"/>
          </a:schemeClr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chair&#10;&#10;Description automatically generated" id="209" name="Google Shape;2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7524" y="2105454"/>
            <a:ext cx="5436950" cy="2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97647"/>
          </a:schemeClr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" id="215" name="Google Shape;2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333192" y="2072002"/>
            <a:ext cx="5380383" cy="2713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world map" id="216" name="Google Shape;216;p4"/>
          <p:cNvPicPr preferRelativeResize="0"/>
          <p:nvPr/>
        </p:nvPicPr>
        <p:blipFill rotWithShape="1">
          <a:blip r:embed="rId4">
            <a:alphaModFix/>
          </a:blip>
          <a:srcRect b="8011" l="5413" r="2560" t="7891"/>
          <a:stretch/>
        </p:blipFill>
        <p:spPr>
          <a:xfrm>
            <a:off x="2772475" y="738808"/>
            <a:ext cx="9419525" cy="538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"/>
          <p:cNvSpPr txBox="1"/>
          <p:nvPr/>
        </p:nvSpPr>
        <p:spPr>
          <a:xfrm>
            <a:off x="2971255" y="2133600"/>
            <a:ext cx="26636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Americas, English</a:t>
            </a:r>
            <a:endParaRPr/>
          </a:p>
        </p:txBody>
      </p:sp>
      <p:sp>
        <p:nvSpPr>
          <p:cNvPr id="218" name="Google Shape;218;p4"/>
          <p:cNvSpPr txBox="1"/>
          <p:nvPr/>
        </p:nvSpPr>
        <p:spPr>
          <a:xfrm>
            <a:off x="3481924" y="3590653"/>
            <a:ext cx="26636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Americas, Spanish</a:t>
            </a:r>
            <a:endParaRPr/>
          </a:p>
        </p:txBody>
      </p:sp>
      <p:sp>
        <p:nvSpPr>
          <p:cNvPr id="219" name="Google Shape;219;p4"/>
          <p:cNvSpPr txBox="1"/>
          <p:nvPr/>
        </p:nvSpPr>
        <p:spPr>
          <a:xfrm>
            <a:off x="4220503" y="3131066"/>
            <a:ext cx="34626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French</a:t>
            </a:r>
            <a:endParaRPr/>
          </a:p>
        </p:txBody>
      </p:sp>
      <p:sp>
        <p:nvSpPr>
          <p:cNvPr id="220" name="Google Shape;220;p4"/>
          <p:cNvSpPr txBox="1"/>
          <p:nvPr/>
        </p:nvSpPr>
        <p:spPr>
          <a:xfrm>
            <a:off x="5035510" y="4264126"/>
            <a:ext cx="34626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Portuguese</a:t>
            </a:r>
            <a:endParaRPr/>
          </a:p>
        </p:txBody>
      </p:sp>
      <p:sp>
        <p:nvSpPr>
          <p:cNvPr id="221" name="Google Shape;221;p4"/>
          <p:cNvSpPr txBox="1"/>
          <p:nvPr/>
        </p:nvSpPr>
        <p:spPr>
          <a:xfrm>
            <a:off x="7828953" y="3097718"/>
            <a:ext cx="26636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South </a:t>
            </a:r>
            <a:b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Asia</a:t>
            </a:r>
            <a:endParaRPr/>
          </a:p>
        </p:txBody>
      </p:sp>
      <p:sp>
        <p:nvSpPr>
          <p:cNvPr id="222" name="Google Shape;222;p4"/>
          <p:cNvSpPr txBox="1"/>
          <p:nvPr/>
        </p:nvSpPr>
        <p:spPr>
          <a:xfrm>
            <a:off x="9219272" y="2716688"/>
            <a:ext cx="26636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Eastern </a:t>
            </a:r>
            <a:b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Asia</a:t>
            </a:r>
            <a:endParaRPr/>
          </a:p>
        </p:txBody>
      </p:sp>
      <p:sp>
        <p:nvSpPr>
          <p:cNvPr id="223" name="Google Shape;223;p4"/>
          <p:cNvSpPr txBox="1"/>
          <p:nvPr/>
        </p:nvSpPr>
        <p:spPr>
          <a:xfrm>
            <a:off x="6219183" y="1927457"/>
            <a:ext cx="48034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Europe, Central Asia, </a:t>
            </a:r>
            <a:b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North Africa, Middle East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7043994" y="3431627"/>
            <a:ext cx="16060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95041"/>
                </a:solidFill>
                <a:latin typeface="Arial"/>
                <a:ea typeface="Arial"/>
                <a:cs typeface="Arial"/>
                <a:sym typeface="Arial"/>
              </a:rPr>
              <a:t>Africa, English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world map" id="230" name="Google Shape;230;p5"/>
          <p:cNvPicPr preferRelativeResize="0"/>
          <p:nvPr/>
        </p:nvPicPr>
        <p:blipFill rotWithShape="1">
          <a:blip r:embed="rId3">
            <a:alphaModFix/>
          </a:blip>
          <a:srcRect b="8012" l="4424" r="81" t="7890"/>
          <a:stretch/>
        </p:blipFill>
        <p:spPr>
          <a:xfrm>
            <a:off x="451945" y="0"/>
            <a:ext cx="11466785" cy="63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504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C95041"/>
                </a:solidFill>
              </a:rPr>
              <a:t>Discussion in Each Region </a:t>
            </a:r>
            <a:endParaRPr/>
          </a:p>
        </p:txBody>
      </p:sp>
      <p:sp>
        <p:nvSpPr>
          <p:cNvPr id="232" name="Google Shape;23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What sorts of pastor training are needed in our region?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Which of these training needs can the resources you have help to meet?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Offers and requests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91B1B"/>
              </a:buClr>
              <a:buSzPts val="24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Offer: ‘To meet the training need we are discussing, I (or my church or organization) could …’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91B1B"/>
              </a:buClr>
              <a:buSzPts val="24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Request: ‘To serve well, we are looking for help with …’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world map" id="237" name="Google Shape;237;p6"/>
          <p:cNvPicPr preferRelativeResize="0"/>
          <p:nvPr/>
        </p:nvPicPr>
        <p:blipFill rotWithShape="1">
          <a:blip r:embed="rId3">
            <a:alphaModFix/>
          </a:blip>
          <a:srcRect b="8011" l="9820" r="61596" t="43204"/>
          <a:stretch/>
        </p:blipFill>
        <p:spPr>
          <a:xfrm>
            <a:off x="1099930" y="2650434"/>
            <a:ext cx="3432314" cy="366146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504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C95041"/>
                </a:solidFill>
              </a:rPr>
              <a:t>Priorities in Spanish-Speaking Americas</a:t>
            </a:r>
            <a:endParaRPr/>
          </a:p>
        </p:txBody>
      </p:sp>
      <p:sp>
        <p:nvSpPr>
          <p:cNvPr id="239" name="Google Shape;23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Theological training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Training for a variety of pastors: young, rural, indigenous, etc.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Training in emotional healing, counselling, etc.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Training to teach better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Desire to repeat this process—gathering, listening, offering—at the country level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world map" id="244" name="Google Shape;244;p7"/>
          <p:cNvPicPr preferRelativeResize="0"/>
          <p:nvPr/>
        </p:nvPicPr>
        <p:blipFill rotWithShape="1">
          <a:blip r:embed="rId3">
            <a:alphaModFix/>
          </a:blip>
          <a:srcRect b="17189" l="30946" r="40606" t="37299"/>
          <a:stretch/>
        </p:blipFill>
        <p:spPr>
          <a:xfrm>
            <a:off x="3636579" y="2207173"/>
            <a:ext cx="3415861" cy="341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504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C95041"/>
                </a:solidFill>
              </a:rPr>
              <a:t>Priorities in the Portuguese-Speaking World</a:t>
            </a:r>
            <a:endParaRPr/>
          </a:p>
        </p:txBody>
      </p:sp>
      <p:sp>
        <p:nvSpPr>
          <p:cNvPr id="246" name="Google Shape;24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Connect the participants for continuing dialogue about ways to equip pastors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Plan a retreat for younger pastors in the Northeast of Brazil, for encouragement and connection to mentors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Provide online resources to groups of pastors for ongoing training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world map" id="251" name="Google Shape;251;p8"/>
          <p:cNvPicPr preferRelativeResize="0"/>
          <p:nvPr/>
        </p:nvPicPr>
        <p:blipFill rotWithShape="1">
          <a:blip r:embed="rId3">
            <a:alphaModFix/>
          </a:blip>
          <a:srcRect b="20423" l="45136" r="38088" t="48501"/>
          <a:stretch/>
        </p:blipFill>
        <p:spPr>
          <a:xfrm>
            <a:off x="5340626" y="3048000"/>
            <a:ext cx="2014331" cy="23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504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C95041"/>
                </a:solidFill>
              </a:rPr>
              <a:t>Priorities in English-Speaking Africa</a:t>
            </a:r>
            <a:endParaRPr/>
          </a:p>
        </p:txBody>
      </p:sp>
      <p:sp>
        <p:nvSpPr>
          <p:cNvPr id="253" name="Google Shape;25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Soul care, ministry burnout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Grassroots training programmes grown in the soil, where stakeholders themselves are involved in the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world map" id="258" name="Google Shape;258;p9"/>
          <p:cNvPicPr preferRelativeResize="0"/>
          <p:nvPr/>
        </p:nvPicPr>
        <p:blipFill rotWithShape="1">
          <a:blip r:embed="rId3">
            <a:alphaModFix/>
          </a:blip>
          <a:srcRect b="41435" l="42265" r="35550" t="38436"/>
          <a:stretch/>
        </p:blipFill>
        <p:spPr>
          <a:xfrm>
            <a:off x="4996070" y="2292626"/>
            <a:ext cx="2663687" cy="151074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5041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C95041"/>
                </a:solidFill>
              </a:rPr>
              <a:t>Priorities in the Middle East &amp; North Africa</a:t>
            </a:r>
            <a:endParaRPr/>
          </a:p>
        </p:txBody>
      </p:sp>
      <p:sp>
        <p:nvSpPr>
          <p:cNvPr id="260" name="Google Shape;260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1B1B"/>
              </a:buClr>
              <a:buSzPts val="2800"/>
              <a:buChar char="•"/>
            </a:pPr>
            <a:r>
              <a:rPr lang="en-GB">
                <a:latin typeface="Inter Light"/>
                <a:ea typeface="Inter Light"/>
                <a:cs typeface="Inter Light"/>
                <a:sym typeface="Inter Light"/>
              </a:rPr>
              <a:t>Discipleship and leadership training resources for believers of Muslim background (see Word of Life’s curriculum)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2024-05-16T18:21:11Z</dcterms:created>
  <dc:creator>Noelis Martinez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0x0101008A060F4092FF634E9E69553F97F07EF0</vt:lpwstr>
  </property>
  <property fmtid="{D5CDD505-2E9C-101B-9397-08002B2CF9AE}" pid="3" name="MediaServiceImageTags">
    <vt:lpwstr/>
  </property>
</Properties>
</file>