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Play"/>
      <p:regular r:id="rId11"/>
      <p:bold r:id="rId12"/>
    </p:embeddedFont>
    <p:embeddedFont>
      <p:font typeface="Tahom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pafnY8TNrG1X3+z+8tgcCOAsO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lay-regular.fntdata"/><Relationship Id="rId10" Type="http://schemas.openxmlformats.org/officeDocument/2006/relationships/slide" Target="slides/slide6.xml"/><Relationship Id="rId13" Type="http://schemas.openxmlformats.org/officeDocument/2006/relationships/font" Target="fonts/Tahoma-regular.fntdata"/><Relationship Id="rId12" Type="http://schemas.openxmlformats.org/officeDocument/2006/relationships/font" Target="fonts/Pl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Tahom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F2-DA49-9933-17758880D6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F2-DA49-9933-17758880D6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F2-DA49-9933-17758880D6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F2-DA49-9933-17758880D6E3}"/>
              </c:ext>
            </c:extLst>
          </c:dPt>
          <c:cat>
            <c:strRef>
              <c:f>Sheet1!$A$2:$A$5</c:f>
              <c:strCache>
                <c:ptCount val="2"/>
                <c:pt idx="0">
                  <c:v>Claim</c:v>
                </c:pt>
                <c:pt idx="1">
                  <c:v>Not</c:v>
                </c:pt>
              </c:strCache>
            </c:strRef>
          </c:cat>
          <c:val>
            <c:numRef>
              <c:f>Sheet1!$B$2:$B$5</c:f>
              <c:numCache>
                <c:formatCode>General</c:formatCode>
                <c:ptCount val="4"/>
                <c:pt idx="0">
                  <c:v>2.7</c:v>
                </c:pt>
                <c:pt idx="1">
                  <c:v>5.5</c:v>
                </c:pt>
              </c:numCache>
            </c:numRef>
          </c:val>
          <c:extLst>
            <c:ext xmlns:c16="http://schemas.microsoft.com/office/drawing/2014/chart" uri="{C3380CC4-5D6E-409C-BE32-E72D297353CC}">
              <c16:uniqueId val="{00000000-B597-DE4C-85DE-147BC9F25B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highlight>
                  <a:srgbClr val="F4F4F4"/>
                </a:highlight>
              </a:rPr>
              <a:t>Despite our missional activity, the percentage of the global population that follows Christ has remained the same for 123 years. The total number of people living without God is greater than at any time in history (5.5 billion). </a:t>
            </a:r>
            <a:endParaRPr/>
          </a:p>
        </p:txBody>
      </p:sp>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2f3fbbeac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highlight>
                  <a:srgbClr val="F4F4F4"/>
                </a:highlight>
              </a:rPr>
              <a:t>Despite our missional activity, the percentage of the global population that follows Christ has remained the same for 123 years. The total number of people living without God is greater than at any time in history (5.5 billion). </a:t>
            </a:r>
            <a:endParaRPr sz="1350">
              <a:highlight>
                <a:srgbClr val="F4F4F4"/>
              </a:highlight>
            </a:endParaRPr>
          </a:p>
          <a:p>
            <a:pPr indent="0" lvl="0" marL="0" rtl="0" algn="l">
              <a:lnSpc>
                <a:spcPct val="100000"/>
              </a:lnSpc>
              <a:spcBef>
                <a:spcPts val="0"/>
              </a:spcBef>
              <a:spcAft>
                <a:spcPts val="0"/>
              </a:spcAft>
              <a:buSzPts val="1400"/>
              <a:buNone/>
            </a:pPr>
            <a:r>
              <a:t/>
            </a:r>
            <a:endParaRPr b="1" sz="1350">
              <a:highlight>
                <a:srgbClr val="F4F4F4"/>
              </a:highlight>
            </a:endParaRPr>
          </a:p>
          <a:p>
            <a:pPr indent="0" lvl="0" marL="0" rtl="0" algn="l">
              <a:lnSpc>
                <a:spcPct val="100000"/>
              </a:lnSpc>
              <a:spcBef>
                <a:spcPts val="0"/>
              </a:spcBef>
              <a:spcAft>
                <a:spcPts val="0"/>
              </a:spcAft>
              <a:buSzPts val="1400"/>
              <a:buNone/>
            </a:pPr>
            <a:r>
              <a:rPr b="1" lang="en-US" sz="1350">
                <a:highlight>
                  <a:srgbClr val="F4F4F4"/>
                </a:highlight>
              </a:rPr>
              <a:t>GACX is focused on the continued growth of new churches globally in every relational network</a:t>
            </a:r>
            <a:r>
              <a:rPr lang="en-US" sz="1350">
                <a:highlight>
                  <a:srgbClr val="F4F4F4"/>
                </a:highlight>
              </a:rPr>
              <a:t> – every village, neighborhood, or digital space – so that every person is within reach of God’s restoration. To do this, we need at least one church for every 1,000 people, translating to 5 million or more churches.</a:t>
            </a:r>
            <a:endParaRPr/>
          </a:p>
        </p:txBody>
      </p:sp>
      <p:sp>
        <p:nvSpPr>
          <p:cNvPr id="101" name="Google Shape;101;g32f3fbbeac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f3fbbea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350">
                <a:highlight>
                  <a:srgbClr val="F4F4F4"/>
                </a:highlight>
              </a:rPr>
              <a:t>GACX is focused on the continued growth of new churches globally in every relational network</a:t>
            </a:r>
            <a:r>
              <a:rPr lang="en-US" sz="1350">
                <a:highlight>
                  <a:srgbClr val="F4F4F4"/>
                </a:highlight>
              </a:rPr>
              <a:t> – every village, neighborhood, or digital space – so that every person is within reach of God’s restoration. To do this, we need at least one church for every 1,000 people, translating to 5 million or more churches.</a:t>
            </a:r>
            <a:endParaRPr/>
          </a:p>
        </p:txBody>
      </p:sp>
      <p:sp>
        <p:nvSpPr>
          <p:cNvPr id="107" name="Google Shape;107;g32f3fbbea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“If we plant one church, we can empower one community. But if we empower and train workers for church planting, we can transform a city.”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Cruz Paniagua, National Alliance in Latin America</a:t>
            </a:r>
            <a:endParaRPr/>
          </a:p>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2f3fbbeac8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350">
                <a:highlight>
                  <a:srgbClr val="F4F4F4"/>
                </a:highlight>
              </a:rPr>
              <a:t>GACX is focused on the continued growth of new churches globally in every relational network</a:t>
            </a:r>
            <a:r>
              <a:rPr lang="en-US" sz="1350">
                <a:highlight>
                  <a:srgbClr val="F4F4F4"/>
                </a:highlight>
              </a:rPr>
              <a:t> – every village, neighborhood, or digital space – so that every person is within reach of God’s restoration. To do this, we need at least one church for every 1,000 people, translating to 5 million or more churches.</a:t>
            </a:r>
            <a:endParaRPr/>
          </a:p>
        </p:txBody>
      </p:sp>
      <p:sp>
        <p:nvSpPr>
          <p:cNvPr id="140" name="Google Shape;140;g32f3fbbeac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24" name="Google Shape;2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37"/>
          <p:cNvPicPr preferRelativeResize="0"/>
          <p:nvPr/>
        </p:nvPicPr>
        <p:blipFill>
          <a:blip r:embed="rId2">
            <a:alphaModFix/>
          </a:blip>
          <a:stretch>
            <a:fillRect/>
          </a:stretch>
        </p:blipFill>
        <p:spPr>
          <a:xfrm>
            <a:off x="9757025" y="6292300"/>
            <a:ext cx="2254648" cy="493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3"/>
          <p:cNvSpPr/>
          <p:nvPr>
            <p:ph idx="2" type="pic"/>
          </p:nvPr>
        </p:nvSpPr>
        <p:spPr>
          <a:xfrm>
            <a:off x="5183188" y="987425"/>
            <a:ext cx="6172200" cy="4873625"/>
          </a:xfrm>
          <a:prstGeom prst="rect">
            <a:avLst/>
          </a:prstGeom>
          <a:noFill/>
          <a:ln>
            <a:noFill/>
          </a:ln>
        </p:spPr>
      </p:sp>
      <p:sp>
        <p:nvSpPr>
          <p:cNvPr id="66" name="Google Shape;66;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5580375" y="1247150"/>
            <a:ext cx="6224100" cy="3450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GProCommission</a:t>
            </a:r>
            <a:endParaRPr/>
          </a:p>
        </p:txBody>
      </p:sp>
      <p:sp>
        <p:nvSpPr>
          <p:cNvPr id="87" name="Google Shape;87;p1"/>
          <p:cNvSpPr txBox="1"/>
          <p:nvPr>
            <p:ph idx="1" type="subTitle"/>
          </p:nvPr>
        </p:nvSpPr>
        <p:spPr>
          <a:xfrm>
            <a:off x="5580387" y="4818126"/>
            <a:ext cx="5657899" cy="1268984"/>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dk1"/>
              </a:buClr>
              <a:buSzPts val="2400"/>
              <a:buNone/>
            </a:pPr>
            <a:r>
              <a:rPr lang="en-US"/>
              <a:t>Feb. 3, 2025</a:t>
            </a:r>
            <a:endParaRPr/>
          </a:p>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t>Joseph Shaw</a:t>
            </a:r>
            <a:endParaRPr/>
          </a:p>
          <a:p>
            <a:pPr indent="0" lvl="0" marL="0" rtl="0" algn="ctr">
              <a:lnSpc>
                <a:spcPct val="90000"/>
              </a:lnSpc>
              <a:spcBef>
                <a:spcPts val="1000"/>
              </a:spcBef>
              <a:spcAft>
                <a:spcPts val="0"/>
              </a:spcAft>
              <a:buClr>
                <a:schemeClr val="dk1"/>
              </a:buClr>
              <a:buSzPts val="2400"/>
              <a:buNone/>
            </a:pPr>
            <a:r>
              <a:t/>
            </a:r>
            <a:endParaRPr/>
          </a:p>
        </p:txBody>
      </p:sp>
      <p:pic>
        <p:nvPicPr>
          <p:cNvPr id="88" name="Google Shape;88;p1"/>
          <p:cNvPicPr preferRelativeResize="0"/>
          <p:nvPr/>
        </p:nvPicPr>
        <p:blipFill rotWithShape="1">
          <a:blip r:embed="rId3">
            <a:alphaModFix/>
          </a:blip>
          <a:srcRect b="0" l="6753" r="18808" t="0"/>
          <a:stretch/>
        </p:blipFill>
        <p:spPr>
          <a:xfrm>
            <a:off x="1778" y="10"/>
            <a:ext cx="5104833" cy="6857990"/>
          </a:xfrm>
          <a:prstGeom prst="rect">
            <a:avLst/>
          </a:prstGeom>
          <a:noFill/>
          <a:ln>
            <a:noFill/>
          </a:ln>
        </p:spPr>
      </p:pic>
      <p:pic>
        <p:nvPicPr>
          <p:cNvPr id="89" name="Google Shape;89;p1"/>
          <p:cNvPicPr preferRelativeResize="0"/>
          <p:nvPr/>
        </p:nvPicPr>
        <p:blipFill>
          <a:blip r:embed="rId4">
            <a:alphaModFix/>
          </a:blip>
          <a:stretch>
            <a:fillRect/>
          </a:stretch>
        </p:blipFill>
        <p:spPr>
          <a:xfrm>
            <a:off x="8938850" y="279175"/>
            <a:ext cx="3005599" cy="657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00"/>
              <a:buFont typeface="Arial"/>
              <a:buNone/>
            </a:pPr>
            <a:r>
              <a:rPr b="1" lang="en-US" sz="4800">
                <a:solidFill>
                  <a:schemeClr val="accent1"/>
                </a:solidFill>
                <a:latin typeface="Arial"/>
                <a:ea typeface="Arial"/>
                <a:cs typeface="Arial"/>
                <a:sym typeface="Arial"/>
              </a:rPr>
              <a:t>8.2B people</a:t>
            </a:r>
            <a:endParaRPr b="1" sz="4800">
              <a:solidFill>
                <a:srgbClr val="7030A0"/>
              </a:solidFill>
              <a:latin typeface="Arial"/>
              <a:ea typeface="Arial"/>
              <a:cs typeface="Arial"/>
              <a:sym typeface="Arial"/>
            </a:endParaRPr>
          </a:p>
        </p:txBody>
      </p:sp>
      <p:graphicFrame>
        <p:nvGraphicFramePr>
          <p:cNvPr id="95" name="Google Shape;95;p4"/>
          <p:cNvGraphicFramePr/>
          <p:nvPr/>
        </p:nvGraphicFramePr>
        <p:xfrm>
          <a:off x="838200" y="1825625"/>
          <a:ext cx="10515600" cy="4351338"/>
        </p:xfrm>
        <a:graphic>
          <a:graphicData uri="http://schemas.openxmlformats.org/drawingml/2006/chart">
            <c:chart r:id="rId3"/>
          </a:graphicData>
        </a:graphic>
      </p:graphicFrame>
      <p:sp>
        <p:nvSpPr>
          <p:cNvPr id="96" name="Google Shape;96;p4"/>
          <p:cNvSpPr txBox="1"/>
          <p:nvPr/>
        </p:nvSpPr>
        <p:spPr>
          <a:xfrm>
            <a:off x="8133405" y="3752165"/>
            <a:ext cx="1196160" cy="646331"/>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2.7B </a:t>
            </a:r>
            <a:endParaRPr b="0" i="0" sz="1400" u="none" cap="none" strike="noStrike">
              <a:solidFill>
                <a:srgbClr val="000000"/>
              </a:solidFill>
              <a:latin typeface="Arial"/>
              <a:ea typeface="Arial"/>
              <a:cs typeface="Arial"/>
              <a:sym typeface="Arial"/>
            </a:endParaRPr>
          </a:p>
        </p:txBody>
      </p:sp>
      <p:sp>
        <p:nvSpPr>
          <p:cNvPr id="97" name="Google Shape;97;p4"/>
          <p:cNvSpPr txBox="1"/>
          <p:nvPr/>
        </p:nvSpPr>
        <p:spPr>
          <a:xfrm>
            <a:off x="2888886" y="3752165"/>
            <a:ext cx="1143263" cy="646331"/>
          </a:xfrm>
          <a:prstGeom prst="rect">
            <a:avLst/>
          </a:prstGeom>
          <a:solidFill>
            <a:srgbClr val="BF4F1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5.5B</a:t>
            </a:r>
            <a:endParaRPr b="0" i="0" sz="1400" u="none" cap="none" strike="noStrike">
              <a:solidFill>
                <a:srgbClr val="000000"/>
              </a:solidFill>
              <a:latin typeface="Arial"/>
              <a:ea typeface="Arial"/>
              <a:cs typeface="Arial"/>
              <a:sym typeface="Arial"/>
            </a:endParaRPr>
          </a:p>
        </p:txBody>
      </p:sp>
      <p:sp>
        <p:nvSpPr>
          <p:cNvPr id="98" name="Google Shape;98;p4"/>
          <p:cNvSpPr txBox="1"/>
          <p:nvPr/>
        </p:nvSpPr>
        <p:spPr>
          <a:xfrm>
            <a:off x="9262753" y="1330036"/>
            <a:ext cx="2375065" cy="3616118"/>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12 countries: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India, China, Indonesia, Pakistan, Russia, Bangladesh, Japan, Egypt, Vietnam, Iran, Turkey, Thailand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About 4 out of 5.5 (70%)</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g32f3fbbeac8_0_41"/>
          <p:cNvPicPr preferRelativeResize="0"/>
          <p:nvPr/>
        </p:nvPicPr>
        <p:blipFill>
          <a:blip r:embed="rId3">
            <a:alphaModFix/>
          </a:blip>
          <a:stretch>
            <a:fillRect/>
          </a:stretch>
        </p:blipFill>
        <p:spPr>
          <a:xfrm>
            <a:off x="9757025" y="6292300"/>
            <a:ext cx="2254648" cy="493200"/>
          </a:xfrm>
          <a:prstGeom prst="rect">
            <a:avLst/>
          </a:prstGeom>
          <a:noFill/>
          <a:ln>
            <a:noFill/>
          </a:ln>
        </p:spPr>
      </p:pic>
      <p:pic>
        <p:nvPicPr>
          <p:cNvPr id="104" name="Google Shape;104;g32f3fbbeac8_0_41"/>
          <p:cNvPicPr preferRelativeResize="0"/>
          <p:nvPr/>
        </p:nvPicPr>
        <p:blipFill>
          <a:blip r:embed="rId4">
            <a:alphaModFix/>
          </a:blip>
          <a:stretch>
            <a:fillRect/>
          </a:stretch>
        </p:blipFill>
        <p:spPr>
          <a:xfrm>
            <a:off x="152400" y="991200"/>
            <a:ext cx="11887201" cy="48756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32f3fbbeac8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5200"/>
              <a:buFont typeface="Play"/>
              <a:buNone/>
            </a:pPr>
            <a:r>
              <a:rPr b="1" lang="en-US" sz="5200">
                <a:solidFill>
                  <a:srgbClr val="C00000"/>
                </a:solidFill>
              </a:rPr>
              <a:t>The 5.5</a:t>
            </a:r>
            <a:endParaRPr/>
          </a:p>
        </p:txBody>
      </p:sp>
      <p:grpSp>
        <p:nvGrpSpPr>
          <p:cNvPr id="110" name="Google Shape;110;g32f3fbbeac8_0_0"/>
          <p:cNvGrpSpPr/>
          <p:nvPr/>
        </p:nvGrpSpPr>
        <p:grpSpPr>
          <a:xfrm>
            <a:off x="838200" y="1827749"/>
            <a:ext cx="10515600" cy="4347059"/>
            <a:chOff x="0" y="2124"/>
            <a:chExt cx="10515600" cy="4347059"/>
          </a:xfrm>
        </p:grpSpPr>
        <p:cxnSp>
          <p:nvCxnSpPr>
            <p:cNvPr id="111" name="Google Shape;111;g32f3fbbeac8_0_0"/>
            <p:cNvCxnSpPr/>
            <p:nvPr/>
          </p:nvCxnSpPr>
          <p:spPr>
            <a:xfrm>
              <a:off x="0" y="2124"/>
              <a:ext cx="10515600" cy="0"/>
            </a:xfrm>
            <a:prstGeom prst="straightConnector1">
              <a:avLst/>
            </a:prstGeom>
            <a:solidFill>
              <a:srgbClr val="176B22"/>
            </a:solidFill>
            <a:ln cap="flat" cmpd="sng" w="19050">
              <a:solidFill>
                <a:srgbClr val="176B22"/>
              </a:solidFill>
              <a:prstDash val="solid"/>
              <a:miter lim="800000"/>
              <a:headEnd len="sm" w="sm" type="none"/>
              <a:tailEnd len="sm" w="sm" type="none"/>
            </a:ln>
          </p:spPr>
        </p:cxnSp>
        <p:sp>
          <p:nvSpPr>
            <p:cNvPr id="112" name="Google Shape;112;g32f3fbbeac8_0_0"/>
            <p:cNvSpPr/>
            <p:nvPr/>
          </p:nvSpPr>
          <p:spPr>
            <a:xfrm>
              <a:off x="0" y="2124"/>
              <a:ext cx="10515600" cy="144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32f3fbbeac8_0_0"/>
            <p:cNvSpPr txBox="1"/>
            <p:nvPr/>
          </p:nvSpPr>
          <p:spPr>
            <a:xfrm>
              <a:off x="0" y="2124"/>
              <a:ext cx="10515600" cy="1449000"/>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Clr>
                  <a:schemeClr val="dk1"/>
                </a:buClr>
                <a:buSzPts val="3800"/>
                <a:buFont typeface="Arial"/>
                <a:buNone/>
              </a:pPr>
              <a:r>
                <a:rPr b="0" i="0" lang="en-US" sz="3800" u="none" cap="none" strike="noStrike">
                  <a:solidFill>
                    <a:schemeClr val="dk1"/>
                  </a:solidFill>
                  <a:latin typeface="Arial"/>
                  <a:ea typeface="Arial"/>
                  <a:cs typeface="Arial"/>
                  <a:sym typeface="Arial"/>
                </a:rPr>
                <a:t>a healthy church for every 1,000</a:t>
              </a:r>
              <a:endParaRPr b="0" i="0" sz="1400" u="none" cap="none" strike="noStrike">
                <a:solidFill>
                  <a:srgbClr val="000000"/>
                </a:solidFill>
                <a:latin typeface="Arial"/>
                <a:ea typeface="Arial"/>
                <a:cs typeface="Arial"/>
                <a:sym typeface="Arial"/>
              </a:endParaRPr>
            </a:p>
          </p:txBody>
        </p:sp>
        <p:cxnSp>
          <p:nvCxnSpPr>
            <p:cNvPr id="114" name="Google Shape;114;g32f3fbbeac8_0_0"/>
            <p:cNvCxnSpPr/>
            <p:nvPr/>
          </p:nvCxnSpPr>
          <p:spPr>
            <a:xfrm>
              <a:off x="0" y="1451154"/>
              <a:ext cx="10515600" cy="0"/>
            </a:xfrm>
            <a:prstGeom prst="straightConnector1">
              <a:avLst/>
            </a:prstGeom>
            <a:solidFill>
              <a:srgbClr val="176B22"/>
            </a:solidFill>
            <a:ln cap="flat" cmpd="sng" w="19050">
              <a:solidFill>
                <a:srgbClr val="176B22"/>
              </a:solidFill>
              <a:prstDash val="solid"/>
              <a:miter lim="800000"/>
              <a:headEnd len="sm" w="sm" type="none"/>
              <a:tailEnd len="sm" w="sm" type="none"/>
            </a:ln>
          </p:spPr>
        </p:cxnSp>
        <p:sp>
          <p:nvSpPr>
            <p:cNvPr id="115" name="Google Shape;115;g32f3fbbeac8_0_0"/>
            <p:cNvSpPr/>
            <p:nvPr/>
          </p:nvSpPr>
          <p:spPr>
            <a:xfrm>
              <a:off x="0" y="1451154"/>
              <a:ext cx="10515600" cy="144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32f3fbbeac8_0_0"/>
            <p:cNvSpPr txBox="1"/>
            <p:nvPr/>
          </p:nvSpPr>
          <p:spPr>
            <a:xfrm>
              <a:off x="0" y="1451154"/>
              <a:ext cx="10515600" cy="1449000"/>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Clr>
                  <a:schemeClr val="dk1"/>
                </a:buClr>
                <a:buSzPts val="3800"/>
                <a:buFont typeface="Arial"/>
                <a:buNone/>
              </a:pPr>
              <a:r>
                <a:rPr b="0" i="0" lang="en-US" sz="3800" u="none" cap="none" strike="noStrike">
                  <a:solidFill>
                    <a:schemeClr val="dk1"/>
                  </a:solidFill>
                  <a:latin typeface="Arial"/>
                  <a:ea typeface="Arial"/>
                  <a:cs typeface="Arial"/>
                  <a:sym typeface="Arial"/>
                </a:rPr>
                <a:t>missional, multiplying, sustainable, impacting</a:t>
              </a:r>
              <a:endParaRPr b="0" i="0" sz="1400" u="none" cap="none" strike="noStrike">
                <a:solidFill>
                  <a:srgbClr val="000000"/>
                </a:solidFill>
                <a:latin typeface="Arial"/>
                <a:ea typeface="Arial"/>
                <a:cs typeface="Arial"/>
                <a:sym typeface="Arial"/>
              </a:endParaRPr>
            </a:p>
          </p:txBody>
        </p:sp>
        <p:cxnSp>
          <p:nvCxnSpPr>
            <p:cNvPr id="117" name="Google Shape;117;g32f3fbbeac8_0_0"/>
            <p:cNvCxnSpPr/>
            <p:nvPr/>
          </p:nvCxnSpPr>
          <p:spPr>
            <a:xfrm>
              <a:off x="0" y="2900183"/>
              <a:ext cx="10515600" cy="0"/>
            </a:xfrm>
            <a:prstGeom prst="straightConnector1">
              <a:avLst/>
            </a:prstGeom>
            <a:solidFill>
              <a:srgbClr val="176B22"/>
            </a:solidFill>
            <a:ln cap="flat" cmpd="sng" w="19050">
              <a:solidFill>
                <a:srgbClr val="176B22"/>
              </a:solidFill>
              <a:prstDash val="solid"/>
              <a:miter lim="800000"/>
              <a:headEnd len="sm" w="sm" type="none"/>
              <a:tailEnd len="sm" w="sm" type="none"/>
            </a:ln>
          </p:spPr>
        </p:cxnSp>
        <p:sp>
          <p:nvSpPr>
            <p:cNvPr id="118" name="Google Shape;118;g32f3fbbeac8_0_0"/>
            <p:cNvSpPr/>
            <p:nvPr/>
          </p:nvSpPr>
          <p:spPr>
            <a:xfrm>
              <a:off x="0" y="2900183"/>
              <a:ext cx="10515600" cy="144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32f3fbbeac8_0_0"/>
            <p:cNvSpPr txBox="1"/>
            <p:nvPr/>
          </p:nvSpPr>
          <p:spPr>
            <a:xfrm>
              <a:off x="0" y="2900183"/>
              <a:ext cx="10515600" cy="1449000"/>
            </a:xfrm>
            <a:prstGeom prst="rect">
              <a:avLst/>
            </a:prstGeom>
            <a:noFill/>
            <a:ln>
              <a:noFill/>
            </a:ln>
          </p:spPr>
          <p:txBody>
            <a:bodyPr anchorCtr="0" anchor="t" bIns="144775" lIns="144775" spcFirstLastPara="1" rIns="144775" wrap="square" tIns="144775">
              <a:noAutofit/>
            </a:bodyPr>
            <a:lstStyle/>
            <a:p>
              <a:pPr indent="0" lvl="0" marL="0" marR="0" rtl="0" algn="l">
                <a:lnSpc>
                  <a:spcPct val="90000"/>
                </a:lnSpc>
                <a:spcBef>
                  <a:spcPts val="0"/>
                </a:spcBef>
                <a:spcAft>
                  <a:spcPts val="0"/>
                </a:spcAft>
                <a:buClr>
                  <a:schemeClr val="dk1"/>
                </a:buClr>
                <a:buSzPts val="3800"/>
                <a:buFont typeface="Arial"/>
                <a:buNone/>
              </a:pPr>
              <a:r>
                <a:rPr b="0" i="0" lang="en-US" sz="3800" u="none" cap="none" strike="noStrike">
                  <a:solidFill>
                    <a:schemeClr val="dk1"/>
                  </a:solidFill>
                  <a:latin typeface="Arial"/>
                  <a:ea typeface="Arial"/>
                  <a:cs typeface="Arial"/>
                  <a:sym typeface="Arial"/>
                </a:rPr>
                <a:t>rural village, suburban neighborhood, urban high-rise, relational network (digital, family, work, etc.) </a:t>
              </a:r>
              <a:endParaRPr b="0" i="0" sz="1400" u="none" cap="none" strike="noStrike">
                <a:solidFill>
                  <a:srgbClr val="000000"/>
                </a:solidFill>
                <a:latin typeface="Arial"/>
                <a:ea typeface="Arial"/>
                <a:cs typeface="Arial"/>
                <a:sym typeface="Arial"/>
              </a:endParaRPr>
            </a:p>
          </p:txBody>
        </p:sp>
      </p:grpSp>
      <p:pic>
        <p:nvPicPr>
          <p:cNvPr id="120" name="Google Shape;120;g32f3fbbeac8_0_0"/>
          <p:cNvPicPr preferRelativeResize="0"/>
          <p:nvPr/>
        </p:nvPicPr>
        <p:blipFill>
          <a:blip r:embed="rId3">
            <a:alphaModFix/>
          </a:blip>
          <a:stretch>
            <a:fillRect/>
          </a:stretch>
        </p:blipFill>
        <p:spPr>
          <a:xfrm>
            <a:off x="9757025" y="6292300"/>
            <a:ext cx="2254648" cy="49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5400"/>
              <a:buFont typeface="Tahoma"/>
              <a:buNone/>
            </a:pPr>
            <a:r>
              <a:rPr b="1" lang="en-US" sz="5400">
                <a:solidFill>
                  <a:srgbClr val="C00000"/>
                </a:solidFill>
                <a:latin typeface="Tahoma"/>
                <a:ea typeface="Tahoma"/>
                <a:cs typeface="Tahoma"/>
                <a:sym typeface="Tahoma"/>
              </a:rPr>
              <a:t>The 2.7</a:t>
            </a:r>
            <a:endParaRPr/>
          </a:p>
        </p:txBody>
      </p:sp>
      <p:sp>
        <p:nvSpPr>
          <p:cNvPr id="127" name="Google Shape;127;p5"/>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128" name="Google Shape;128;p5"/>
          <p:cNvGrpSpPr/>
          <p:nvPr/>
        </p:nvGrpSpPr>
        <p:grpSpPr>
          <a:xfrm>
            <a:off x="4648018" y="643525"/>
            <a:ext cx="6900600" cy="5530656"/>
            <a:chOff x="0" y="2703"/>
            <a:chExt cx="6900600" cy="5530656"/>
          </a:xfrm>
        </p:grpSpPr>
        <p:cxnSp>
          <p:nvCxnSpPr>
            <p:cNvPr id="129" name="Google Shape;129;p5"/>
            <p:cNvCxnSpPr/>
            <p:nvPr/>
          </p:nvCxnSpPr>
          <p:spPr>
            <a:xfrm>
              <a:off x="0" y="2703"/>
              <a:ext cx="6900600" cy="0"/>
            </a:xfrm>
            <a:prstGeom prst="straightConnector1">
              <a:avLst/>
            </a:prstGeom>
            <a:solidFill>
              <a:srgbClr val="0B2741"/>
            </a:solidFill>
            <a:ln cap="flat" cmpd="sng" w="19050">
              <a:solidFill>
                <a:srgbClr val="0B2741"/>
              </a:solidFill>
              <a:prstDash val="solid"/>
              <a:miter lim="800000"/>
              <a:headEnd len="sm" w="sm" type="none"/>
              <a:tailEnd len="sm" w="sm" type="none"/>
            </a:ln>
          </p:spPr>
        </p:cxnSp>
        <p:sp>
          <p:nvSpPr>
            <p:cNvPr id="130" name="Google Shape;130;p5"/>
            <p:cNvSpPr/>
            <p:nvPr/>
          </p:nvSpPr>
          <p:spPr>
            <a:xfrm>
              <a:off x="0" y="2703"/>
              <a:ext cx="6900600" cy="18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txBox="1"/>
            <p:nvPr/>
          </p:nvSpPr>
          <p:spPr>
            <a:xfrm>
              <a:off x="0" y="2703"/>
              <a:ext cx="6900600" cy="1843500"/>
            </a:xfrm>
            <a:prstGeom prst="rect">
              <a:avLst/>
            </a:prstGeom>
            <a:noFill/>
            <a:ln>
              <a:noFill/>
            </a:ln>
          </p:spPr>
          <p:txBody>
            <a:bodyPr anchorCtr="0" anchor="t" bIns="194300" lIns="194300" spcFirstLastPara="1" rIns="194300" wrap="square" tIns="194300">
              <a:noAutofit/>
            </a:bodyPr>
            <a:lstStyle/>
            <a:p>
              <a:pPr indent="0" lvl="0" marL="0" marR="0" rtl="0" algn="l">
                <a:lnSpc>
                  <a:spcPct val="90000"/>
                </a:lnSpc>
                <a:spcBef>
                  <a:spcPts val="0"/>
                </a:spcBef>
                <a:spcAft>
                  <a:spcPts val="0"/>
                </a:spcAft>
                <a:buClr>
                  <a:schemeClr val="dk1"/>
                </a:buClr>
                <a:buSzPts val="5100"/>
                <a:buFont typeface="Arial"/>
                <a:buNone/>
              </a:pPr>
              <a:r>
                <a:rPr b="0" i="0" lang="en-US" sz="5100" u="none" cap="none" strike="noStrike">
                  <a:solidFill>
                    <a:schemeClr val="dk1"/>
                  </a:solidFill>
                  <a:latin typeface="Arial"/>
                  <a:ea typeface="Arial"/>
                  <a:cs typeface="Arial"/>
                  <a:sym typeface="Arial"/>
                </a:rPr>
                <a:t>making everyone a disciple of Jesus</a:t>
              </a:r>
              <a:endParaRPr b="0" i="0" sz="1400" u="none" cap="none" strike="noStrike">
                <a:solidFill>
                  <a:srgbClr val="000000"/>
                </a:solidFill>
                <a:latin typeface="Arial"/>
                <a:ea typeface="Arial"/>
                <a:cs typeface="Arial"/>
                <a:sym typeface="Arial"/>
              </a:endParaRPr>
            </a:p>
          </p:txBody>
        </p:sp>
        <p:cxnSp>
          <p:nvCxnSpPr>
            <p:cNvPr id="132" name="Google Shape;132;p5"/>
            <p:cNvCxnSpPr/>
            <p:nvPr/>
          </p:nvCxnSpPr>
          <p:spPr>
            <a:xfrm>
              <a:off x="0" y="1846281"/>
              <a:ext cx="6900600" cy="0"/>
            </a:xfrm>
            <a:prstGeom prst="straightConnector1">
              <a:avLst/>
            </a:prstGeom>
            <a:solidFill>
              <a:srgbClr val="0B2741"/>
            </a:solidFill>
            <a:ln cap="flat" cmpd="sng" w="19050">
              <a:solidFill>
                <a:srgbClr val="0B2741"/>
              </a:solidFill>
              <a:prstDash val="solid"/>
              <a:miter lim="800000"/>
              <a:headEnd len="sm" w="sm" type="none"/>
              <a:tailEnd len="sm" w="sm" type="none"/>
            </a:ln>
          </p:spPr>
        </p:cxnSp>
        <p:sp>
          <p:nvSpPr>
            <p:cNvPr id="133" name="Google Shape;133;p5"/>
            <p:cNvSpPr/>
            <p:nvPr/>
          </p:nvSpPr>
          <p:spPr>
            <a:xfrm>
              <a:off x="0" y="1846281"/>
              <a:ext cx="6900600" cy="18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0" y="1846281"/>
              <a:ext cx="6900600" cy="1843500"/>
            </a:xfrm>
            <a:prstGeom prst="rect">
              <a:avLst/>
            </a:prstGeom>
            <a:noFill/>
            <a:ln>
              <a:noFill/>
            </a:ln>
          </p:spPr>
          <p:txBody>
            <a:bodyPr anchorCtr="0" anchor="t" bIns="194300" lIns="194300" spcFirstLastPara="1" rIns="194300" wrap="square" tIns="194300">
              <a:noAutofit/>
            </a:bodyPr>
            <a:lstStyle/>
            <a:p>
              <a:pPr indent="0" lvl="0" marL="0" marR="0" rtl="0" algn="l">
                <a:lnSpc>
                  <a:spcPct val="90000"/>
                </a:lnSpc>
                <a:spcBef>
                  <a:spcPts val="0"/>
                </a:spcBef>
                <a:spcAft>
                  <a:spcPts val="0"/>
                </a:spcAft>
                <a:buClr>
                  <a:schemeClr val="dk1"/>
                </a:buClr>
                <a:buSzPts val="5100"/>
                <a:buFont typeface="Arial"/>
                <a:buNone/>
              </a:pPr>
              <a:r>
                <a:rPr b="0" i="0" lang="en-US" sz="5100" u="none" cap="none" strike="noStrike">
                  <a:solidFill>
                    <a:schemeClr val="dk1"/>
                  </a:solidFill>
                  <a:latin typeface="Arial"/>
                  <a:ea typeface="Arial"/>
                  <a:cs typeface="Arial"/>
                  <a:sym typeface="Arial"/>
                </a:rPr>
                <a:t>going and engaging the 5.5b</a:t>
              </a:r>
              <a:endParaRPr b="0" i="0" sz="1400" u="none" cap="none" strike="noStrike">
                <a:solidFill>
                  <a:srgbClr val="000000"/>
                </a:solidFill>
                <a:latin typeface="Arial"/>
                <a:ea typeface="Arial"/>
                <a:cs typeface="Arial"/>
                <a:sym typeface="Arial"/>
              </a:endParaRPr>
            </a:p>
          </p:txBody>
        </p:sp>
        <p:cxnSp>
          <p:nvCxnSpPr>
            <p:cNvPr id="135" name="Google Shape;135;p5"/>
            <p:cNvCxnSpPr/>
            <p:nvPr/>
          </p:nvCxnSpPr>
          <p:spPr>
            <a:xfrm>
              <a:off x="0" y="3689859"/>
              <a:ext cx="6900600" cy="0"/>
            </a:xfrm>
            <a:prstGeom prst="straightConnector1">
              <a:avLst/>
            </a:prstGeom>
            <a:solidFill>
              <a:srgbClr val="0B2741"/>
            </a:solidFill>
            <a:ln cap="flat" cmpd="sng" w="19050">
              <a:solidFill>
                <a:srgbClr val="0B2741"/>
              </a:solidFill>
              <a:prstDash val="solid"/>
              <a:miter lim="800000"/>
              <a:headEnd len="sm" w="sm" type="none"/>
              <a:tailEnd len="sm" w="sm" type="none"/>
            </a:ln>
          </p:spPr>
        </p:cxnSp>
        <p:sp>
          <p:nvSpPr>
            <p:cNvPr id="136" name="Google Shape;136;p5"/>
            <p:cNvSpPr/>
            <p:nvPr/>
          </p:nvSpPr>
          <p:spPr>
            <a:xfrm>
              <a:off x="0" y="3689859"/>
              <a:ext cx="6900600" cy="18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0" y="3689859"/>
              <a:ext cx="6900600" cy="1843500"/>
            </a:xfrm>
            <a:prstGeom prst="rect">
              <a:avLst/>
            </a:prstGeom>
            <a:noFill/>
            <a:ln>
              <a:noFill/>
            </a:ln>
          </p:spPr>
          <p:txBody>
            <a:bodyPr anchorCtr="0" anchor="t" bIns="194300" lIns="194300" spcFirstLastPara="1" rIns="194300" wrap="square" tIns="194300">
              <a:noAutofit/>
            </a:bodyPr>
            <a:lstStyle/>
            <a:p>
              <a:pPr indent="0" lvl="0" marL="0" marR="0" rtl="0" algn="l">
                <a:lnSpc>
                  <a:spcPct val="90000"/>
                </a:lnSpc>
                <a:spcBef>
                  <a:spcPts val="0"/>
                </a:spcBef>
                <a:spcAft>
                  <a:spcPts val="0"/>
                </a:spcAft>
                <a:buClr>
                  <a:schemeClr val="dk1"/>
                </a:buClr>
                <a:buSzPts val="5100"/>
                <a:buFont typeface="Arial"/>
                <a:buNone/>
              </a:pPr>
              <a:r>
                <a:rPr b="0" i="0" lang="en-US" sz="5100" u="none" cap="none" strike="noStrike">
                  <a:solidFill>
                    <a:schemeClr val="dk1"/>
                  </a:solidFill>
                  <a:latin typeface="Arial"/>
                  <a:ea typeface="Arial"/>
                  <a:cs typeface="Arial"/>
                  <a:sym typeface="Arial"/>
                </a:rPr>
                <a:t>by loving one another and working together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pic>
        <p:nvPicPr>
          <p:cNvPr id="142" name="Google Shape;142;g32f3fbbeac8_0_25"/>
          <p:cNvPicPr preferRelativeResize="0"/>
          <p:nvPr/>
        </p:nvPicPr>
        <p:blipFill>
          <a:blip r:embed="rId3">
            <a:alphaModFix/>
          </a:blip>
          <a:stretch>
            <a:fillRect/>
          </a:stretch>
        </p:blipFill>
        <p:spPr>
          <a:xfrm>
            <a:off x="9757025" y="6292300"/>
            <a:ext cx="2254648" cy="493200"/>
          </a:xfrm>
          <a:prstGeom prst="rect">
            <a:avLst/>
          </a:prstGeom>
          <a:noFill/>
          <a:ln>
            <a:noFill/>
          </a:ln>
        </p:spPr>
      </p:pic>
      <p:pic>
        <p:nvPicPr>
          <p:cNvPr id="143" name="Google Shape;143;g32f3fbbeac8_0_25"/>
          <p:cNvPicPr preferRelativeResize="0"/>
          <p:nvPr/>
        </p:nvPicPr>
        <p:blipFill>
          <a:blip r:embed="rId4">
            <a:alphaModFix/>
          </a:blip>
          <a:stretch>
            <a:fillRect/>
          </a:stretch>
        </p:blipFill>
        <p:spPr>
          <a:xfrm>
            <a:off x="152400" y="991200"/>
            <a:ext cx="11887201" cy="48756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2024-11-02T17:01:27Z</dcterms:created>
  <dc:creator>Bekele Shanko Mamiru</dc:creator>
</cp:coreProperties>
</file>